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7" r:id="rId22"/>
    <p:sldId id="278" r:id="rId23"/>
    <p:sldId id="279" r:id="rId24"/>
    <p:sldId id="281" r:id="rId25"/>
    <p:sldId id="280" r:id="rId26"/>
    <p:sldId id="282" r:id="rId27"/>
    <p:sldId id="283" r:id="rId28"/>
    <p:sldId id="297" r:id="rId29"/>
    <p:sldId id="299" r:id="rId30"/>
    <p:sldId id="285" r:id="rId31"/>
    <p:sldId id="287" r:id="rId32"/>
    <p:sldId id="288" r:id="rId33"/>
    <p:sldId id="289" r:id="rId34"/>
    <p:sldId id="290" r:id="rId35"/>
    <p:sldId id="291" r:id="rId36"/>
    <p:sldId id="296" r:id="rId37"/>
    <p:sldId id="292" r:id="rId38"/>
    <p:sldId id="293" r:id="rId39"/>
    <p:sldId id="298" r:id="rId40"/>
    <p:sldId id="295" r:id="rId41"/>
    <p:sldId id="301" r:id="rId42"/>
    <p:sldId id="302" r:id="rId43"/>
    <p:sldId id="300" r:id="rId44"/>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3E5031C-0521-4EB2-90DF-EAD6DF7CAD14}" type="datetimeFigureOut">
              <a:rPr lang="es-ES" smtClean="0"/>
              <a:t>03/06/2016</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6A8DFCA-B816-4196-B378-2A257914E6CE}" type="slidenum">
              <a:rPr lang="es-ES" smtClean="0"/>
              <a:t>‹Nº›</a:t>
            </a:fld>
            <a:endParaRPr lang="es-ES"/>
          </a:p>
        </p:txBody>
      </p:sp>
    </p:spTree>
    <p:extLst>
      <p:ext uri="{BB962C8B-B14F-4D97-AF65-F5344CB8AC3E}">
        <p14:creationId xmlns:p14="http://schemas.microsoft.com/office/powerpoint/2010/main" val="101963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F38795F-9550-4D8E-807B-0F163EE4DFEB}" type="slidenum">
              <a:rPr lang="es-ES" smtClean="0"/>
              <a:t>15</a:t>
            </a:fld>
            <a:endParaRPr lang="es-ES"/>
          </a:p>
        </p:txBody>
      </p:sp>
    </p:spTree>
    <p:extLst>
      <p:ext uri="{BB962C8B-B14F-4D97-AF65-F5344CB8AC3E}">
        <p14:creationId xmlns:p14="http://schemas.microsoft.com/office/powerpoint/2010/main" val="129137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5C92033F-A648-442C-8CCB-F69D8E0870FB}" type="slidenum">
              <a:rPr lang="en-US" smtClean="0"/>
              <a:pPr>
                <a:defRPr/>
              </a:pPr>
              <a:t>30</a:t>
            </a:fld>
            <a:endParaRPr lang="en-US" smtClean="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558A703-0FB8-4FD7-9AB2-81071A226B58}" type="datetimeFigureOut">
              <a:rPr lang="es-ES" smtClean="0"/>
              <a:t>03/06/2016</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1723552-5421-411A-9308-0803A600AB3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558A703-0FB8-4FD7-9AB2-81071A226B58}" type="datetimeFigureOut">
              <a:rPr lang="es-ES" smtClean="0"/>
              <a:t>03/06/2016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723552-5421-411A-9308-0803A600AB3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558A703-0FB8-4FD7-9AB2-81071A226B58}" type="datetimeFigureOut">
              <a:rPr lang="es-ES" smtClean="0"/>
              <a:t>03/06/2016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723552-5421-411A-9308-0803A600AB3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558A703-0FB8-4FD7-9AB2-81071A226B58}" type="datetimeFigureOut">
              <a:rPr lang="es-ES" smtClean="0"/>
              <a:t>03/06/2016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723552-5421-411A-9308-0803A600AB3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58A703-0FB8-4FD7-9AB2-81071A226B58}" type="datetimeFigureOut">
              <a:rPr lang="es-ES" smtClean="0"/>
              <a:t>03/06/2016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723552-5421-411A-9308-0803A600AB3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558A703-0FB8-4FD7-9AB2-81071A226B58}" type="datetimeFigureOut">
              <a:rPr lang="es-ES" smtClean="0"/>
              <a:t>03/06/2016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723552-5421-411A-9308-0803A600AB3C}"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6558A703-0FB8-4FD7-9AB2-81071A226B58}" type="datetimeFigureOut">
              <a:rPr lang="es-ES" smtClean="0"/>
              <a:t>03/06/2016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1723552-5421-411A-9308-0803A600AB3C}"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558A703-0FB8-4FD7-9AB2-81071A226B58}" type="datetimeFigureOut">
              <a:rPr lang="es-ES" smtClean="0"/>
              <a:t>03/06/2016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1723552-5421-411A-9308-0803A600AB3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8A703-0FB8-4FD7-9AB2-81071A226B58}" type="datetimeFigureOut">
              <a:rPr lang="es-ES" smtClean="0"/>
              <a:t>03/06/2016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1723552-5421-411A-9308-0803A600AB3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6558A703-0FB8-4FD7-9AB2-81071A226B58}" type="datetimeFigureOut">
              <a:rPr lang="es-ES" smtClean="0"/>
              <a:t>03/06/2016</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91723552-5421-411A-9308-0803A600AB3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6558A703-0FB8-4FD7-9AB2-81071A226B58}" type="datetimeFigureOut">
              <a:rPr lang="es-ES" smtClean="0"/>
              <a:t>03/06/2016</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91723552-5421-411A-9308-0803A600AB3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558A703-0FB8-4FD7-9AB2-81071A226B58}" type="datetimeFigureOut">
              <a:rPr lang="es-ES" smtClean="0"/>
              <a:t>03/06/2016</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1723552-5421-411A-9308-0803A600AB3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health.wa.gov.au/publications/documents/MICADHD_Raine_ADHD_Study_report_022010.p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sz="4000" dirty="0">
                <a:latin typeface="Footlight MT Light" panose="0204060206030A020304" pitchFamily="18" charset="0"/>
              </a:rPr>
              <a:t>Asociación Española para Superdotados y con Talento</a:t>
            </a:r>
            <a:r>
              <a:rPr lang="es-ES" dirty="0"/>
              <a:t/>
            </a:r>
            <a:br>
              <a:rPr lang="es-ES" dirty="0"/>
            </a:br>
            <a:endParaRPr lang="es-ES" dirty="0"/>
          </a:p>
        </p:txBody>
      </p:sp>
      <p:sp>
        <p:nvSpPr>
          <p:cNvPr id="3" name="2 Subtítulo"/>
          <p:cNvSpPr>
            <a:spLocks noGrp="1"/>
          </p:cNvSpPr>
          <p:nvPr>
            <p:ph type="subTitle" idx="1"/>
          </p:nvPr>
        </p:nvSpPr>
        <p:spPr/>
        <p:txBody>
          <a:bodyPr>
            <a:normAutofit/>
          </a:bodyPr>
          <a:lstStyle/>
          <a:p>
            <a:r>
              <a:rPr lang="es-ES" sz="1600" b="1" dirty="0">
                <a:latin typeface="Eras Light ITC" panose="020B0402030504020804" pitchFamily="34" charset="0"/>
              </a:rPr>
              <a:t>Trastorno por Déficit de Atención </a:t>
            </a:r>
            <a:r>
              <a:rPr lang="es-ES" sz="1600" b="1" dirty="0" smtClean="0">
                <a:latin typeface="Eras Light ITC" panose="020B0402030504020804" pitchFamily="34" charset="0"/>
              </a:rPr>
              <a:t>&lt;&lt; </a:t>
            </a:r>
            <a:r>
              <a:rPr lang="es-ES" sz="1600" b="1" dirty="0">
                <a:latin typeface="Eras Light ITC" panose="020B0402030504020804" pitchFamily="34" charset="0"/>
              </a:rPr>
              <a:t>Volviendo a la normalidad</a:t>
            </a:r>
            <a:r>
              <a:rPr lang="es-ES" sz="1600" b="1" dirty="0" smtClean="0">
                <a:latin typeface="Eras Light ITC" panose="020B0402030504020804" pitchFamily="34" charset="0"/>
              </a:rPr>
              <a:t>» </a:t>
            </a:r>
          </a:p>
          <a:p>
            <a:endParaRPr lang="es-ES" sz="1600" b="1" dirty="0" smtClean="0"/>
          </a:p>
          <a:p>
            <a:r>
              <a:rPr lang="es-ES" sz="1300" b="1" dirty="0" smtClean="0"/>
              <a:t>Marino Pérez Álvarez. Universidad de Oviedo </a:t>
            </a:r>
          </a:p>
          <a:p>
            <a:endParaRPr lang="es-ES" sz="1300" b="1" dirty="0" smtClean="0"/>
          </a:p>
          <a:p>
            <a:r>
              <a:rPr lang="es-ES" sz="1300" b="1" dirty="0" smtClean="0"/>
              <a:t>Madrid, 4 de junio de 2016</a:t>
            </a:r>
            <a:endParaRPr lang="es-ES" sz="1300" dirty="0"/>
          </a:p>
        </p:txBody>
      </p:sp>
    </p:spTree>
    <p:extLst>
      <p:ext uri="{BB962C8B-B14F-4D97-AF65-F5344CB8AC3E}">
        <p14:creationId xmlns:p14="http://schemas.microsoft.com/office/powerpoint/2010/main" val="121948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t>El diagnóstico TDAH sirve sobre todo para legitimar la medicación</a:t>
            </a:r>
            <a:endParaRPr lang="es-ES" sz="3200"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2780928"/>
            <a:ext cx="3928301" cy="2448272"/>
          </a:xfrm>
          <a:prstGeom prst="rect">
            <a:avLst/>
          </a:prstGeom>
        </p:spPr>
      </p:pic>
      <p:pic>
        <p:nvPicPr>
          <p:cNvPr id="6" name="5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04048" y="2420888"/>
            <a:ext cx="3048000" cy="2838450"/>
          </a:xfrm>
          <a:prstGeom prst="rect">
            <a:avLst/>
          </a:prstGeom>
        </p:spPr>
      </p:pic>
    </p:spTree>
    <p:extLst>
      <p:ext uri="{BB962C8B-B14F-4D97-AF65-F5344CB8AC3E}">
        <p14:creationId xmlns:p14="http://schemas.microsoft.com/office/powerpoint/2010/main" val="63638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Lo que llega al público y lo que debiera saber</a:t>
            </a:r>
            <a:endParaRPr lang="es-ES" sz="2800" dirty="0"/>
          </a:p>
        </p:txBody>
      </p:sp>
      <p:sp>
        <p:nvSpPr>
          <p:cNvPr id="3" name="2 Marcador de texto"/>
          <p:cNvSpPr>
            <a:spLocks noGrp="1"/>
          </p:cNvSpPr>
          <p:nvPr>
            <p:ph type="body" idx="1"/>
          </p:nvPr>
        </p:nvSpPr>
        <p:spPr>
          <a:xfrm>
            <a:off x="500771" y="1565102"/>
            <a:ext cx="4040188" cy="639762"/>
          </a:xfrm>
        </p:spPr>
        <p:txBody>
          <a:bodyPr>
            <a:normAutofit/>
          </a:bodyPr>
          <a:lstStyle/>
          <a:p>
            <a:r>
              <a:rPr lang="es-ES" dirty="0"/>
              <a:t>T</a:t>
            </a:r>
            <a:r>
              <a:rPr lang="es-ES" dirty="0" smtClean="0"/>
              <a:t>endencioso, cuando no falso</a:t>
            </a:r>
            <a:endParaRPr lang="es-ES" dirty="0"/>
          </a:p>
        </p:txBody>
      </p:sp>
      <p:sp>
        <p:nvSpPr>
          <p:cNvPr id="5" name="4 Marcador de texto"/>
          <p:cNvSpPr>
            <a:spLocks noGrp="1"/>
          </p:cNvSpPr>
          <p:nvPr>
            <p:ph type="body" sz="quarter" idx="3"/>
          </p:nvPr>
        </p:nvSpPr>
        <p:spPr>
          <a:xfrm>
            <a:off x="4644008" y="1565102"/>
            <a:ext cx="4041775" cy="639762"/>
          </a:xfrm>
        </p:spPr>
        <p:txBody>
          <a:bodyPr>
            <a:normAutofit/>
          </a:bodyPr>
          <a:lstStyle/>
          <a:p>
            <a:r>
              <a:rPr lang="es-ES" dirty="0" smtClean="0"/>
              <a:t>Lo contrario de lo propagado</a:t>
            </a:r>
            <a:endParaRPr lang="es-ES" dirty="0"/>
          </a:p>
        </p:txBody>
      </p:sp>
      <p:sp>
        <p:nvSpPr>
          <p:cNvPr id="4" name="3 Marcador de contenido"/>
          <p:cNvSpPr>
            <a:spLocks noGrp="1"/>
          </p:cNvSpPr>
          <p:nvPr>
            <p:ph sz="quarter" idx="13"/>
          </p:nvPr>
        </p:nvSpPr>
        <p:spPr>
          <a:xfrm>
            <a:off x="755576" y="2924944"/>
            <a:ext cx="3227832" cy="2779776"/>
          </a:xfrm>
        </p:spPr>
        <p:txBody>
          <a:bodyPr>
            <a:normAutofit fontScale="85000" lnSpcReduction="20000"/>
          </a:bodyPr>
          <a:lstStyle/>
          <a:p>
            <a:r>
              <a:rPr lang="en-US" sz="1600" dirty="0" smtClean="0"/>
              <a:t>Se </a:t>
            </a:r>
            <a:r>
              <a:rPr lang="en-US" sz="1600" dirty="0" err="1" smtClean="0"/>
              <a:t>observa</a:t>
            </a:r>
            <a:r>
              <a:rPr lang="en-US" sz="1600" dirty="0" smtClean="0"/>
              <a:t> </a:t>
            </a:r>
          </a:p>
          <a:p>
            <a:pPr marL="0" indent="0">
              <a:buNone/>
            </a:pPr>
            <a:r>
              <a:rPr lang="en-US" sz="1600" dirty="0"/>
              <a:t> </a:t>
            </a:r>
            <a:r>
              <a:rPr lang="en-US" sz="1600" dirty="0" smtClean="0"/>
              <a:t> 	</a:t>
            </a:r>
            <a:r>
              <a:rPr lang="en-US" sz="1300" dirty="0" err="1" smtClean="0"/>
              <a:t>Inconsistencia</a:t>
            </a:r>
            <a:r>
              <a:rPr lang="en-US" sz="1300" dirty="0" smtClean="0"/>
              <a:t> entre </a:t>
            </a:r>
            <a:r>
              <a:rPr lang="en-US" sz="1300" dirty="0" err="1" smtClean="0"/>
              <a:t>resultados</a:t>
            </a:r>
            <a:r>
              <a:rPr lang="en-US" sz="1300" dirty="0" smtClean="0"/>
              <a:t> y 	</a:t>
            </a:r>
            <a:r>
              <a:rPr lang="en-US" sz="1300" dirty="0" err="1" smtClean="0"/>
              <a:t>conclusiones</a:t>
            </a:r>
            <a:r>
              <a:rPr lang="en-US" sz="1300" dirty="0"/>
              <a:t>	</a:t>
            </a:r>
            <a:endParaRPr lang="en-US" sz="1300" dirty="0" smtClean="0"/>
          </a:p>
          <a:p>
            <a:pPr marL="0" indent="0">
              <a:buNone/>
            </a:pPr>
            <a:r>
              <a:rPr lang="en-US" sz="1300" dirty="0"/>
              <a:t>	</a:t>
            </a:r>
            <a:r>
              <a:rPr lang="en-US" sz="1300" dirty="0" err="1" smtClean="0"/>
              <a:t>Omisión</a:t>
            </a:r>
            <a:r>
              <a:rPr lang="en-US" sz="1300" dirty="0" smtClean="0"/>
              <a:t> de </a:t>
            </a:r>
            <a:r>
              <a:rPr lang="en-US" sz="1300" dirty="0" err="1" smtClean="0"/>
              <a:t>hechos</a:t>
            </a:r>
            <a:r>
              <a:rPr lang="en-US" sz="1300" dirty="0" smtClean="0"/>
              <a:t> </a:t>
            </a:r>
            <a:r>
              <a:rPr lang="en-US" sz="1300" dirty="0" err="1" smtClean="0"/>
              <a:t>relevantes</a:t>
            </a:r>
            <a:endParaRPr lang="en-US" sz="1300" dirty="0" smtClean="0"/>
          </a:p>
          <a:p>
            <a:pPr marL="0" indent="0">
              <a:buNone/>
            </a:pPr>
            <a:r>
              <a:rPr lang="en-US" sz="1300" dirty="0"/>
              <a:t>	</a:t>
            </a:r>
            <a:r>
              <a:rPr lang="en-US" sz="1300" dirty="0" err="1" smtClean="0"/>
              <a:t>Inadecuada</a:t>
            </a:r>
            <a:r>
              <a:rPr lang="en-US" sz="1300" dirty="0" smtClean="0"/>
              <a:t> </a:t>
            </a:r>
            <a:r>
              <a:rPr lang="en-US" sz="1300" dirty="0" err="1" smtClean="0"/>
              <a:t>extrapolación</a:t>
            </a:r>
            <a:r>
              <a:rPr lang="en-US" sz="1300" dirty="0" smtClean="0"/>
              <a:t> de 	</a:t>
            </a:r>
            <a:r>
              <a:rPr lang="en-US" sz="1300" dirty="0" err="1" smtClean="0"/>
              <a:t>qué</a:t>
            </a:r>
            <a:r>
              <a:rPr lang="en-US" sz="1300" dirty="0" smtClean="0"/>
              <a:t>  	</a:t>
            </a:r>
            <a:r>
              <a:rPr lang="en-US" sz="1300" dirty="0" err="1" smtClean="0"/>
              <a:t>hacer</a:t>
            </a:r>
            <a:endParaRPr lang="en-US" sz="1300" dirty="0"/>
          </a:p>
          <a:p>
            <a:r>
              <a:rPr lang="en-US" sz="1500" dirty="0" smtClean="0"/>
              <a:t>Lo </a:t>
            </a:r>
            <a:r>
              <a:rPr lang="en-US" sz="1500" dirty="0" err="1" smtClean="0"/>
              <a:t>que</a:t>
            </a:r>
            <a:r>
              <a:rPr lang="en-US" sz="1500" dirty="0" smtClean="0"/>
              <a:t> </a:t>
            </a:r>
            <a:r>
              <a:rPr lang="en-US" sz="1500" dirty="0" err="1" smtClean="0"/>
              <a:t>lleva</a:t>
            </a:r>
            <a:r>
              <a:rPr lang="en-US" sz="1500" dirty="0" smtClean="0"/>
              <a:t> a </a:t>
            </a:r>
            <a:endParaRPr lang="en-US" sz="1400" dirty="0" smtClean="0"/>
          </a:p>
          <a:p>
            <a:pPr marL="457200" lvl="1" indent="0">
              <a:buNone/>
            </a:pPr>
            <a:r>
              <a:rPr lang="en-US" sz="1400" dirty="0" smtClean="0"/>
              <a:t>	</a:t>
            </a:r>
            <a:r>
              <a:rPr lang="en-US" sz="1300" dirty="0" smtClean="0"/>
              <a:t>la </a:t>
            </a:r>
            <a:r>
              <a:rPr lang="en-US" sz="1300" dirty="0" err="1" smtClean="0"/>
              <a:t>consideración</a:t>
            </a:r>
            <a:r>
              <a:rPr lang="en-US" sz="1300" dirty="0" smtClean="0"/>
              <a:t> del TDAH </a:t>
            </a:r>
            <a:r>
              <a:rPr lang="en-US" sz="1300" dirty="0" err="1" smtClean="0"/>
              <a:t>como</a:t>
            </a:r>
            <a:r>
              <a:rPr lang="en-US" sz="1300" dirty="0" smtClean="0"/>
              <a:t> 	</a:t>
            </a:r>
            <a:r>
              <a:rPr lang="en-US" sz="1300" dirty="0" err="1" smtClean="0"/>
              <a:t>una</a:t>
            </a:r>
            <a:r>
              <a:rPr lang="en-US" sz="1300" dirty="0" smtClean="0"/>
              <a:t> </a:t>
            </a:r>
            <a:r>
              <a:rPr lang="en-US" sz="1300" dirty="0" err="1" smtClean="0"/>
              <a:t>condición</a:t>
            </a:r>
            <a:r>
              <a:rPr lang="en-US" sz="1300" dirty="0" smtClean="0"/>
              <a:t> </a:t>
            </a:r>
            <a:r>
              <a:rPr lang="en-US" sz="1300" dirty="0" err="1" smtClean="0"/>
              <a:t>neurobiológica</a:t>
            </a:r>
            <a:r>
              <a:rPr lang="en-US" sz="1300" dirty="0" smtClean="0"/>
              <a:t> de 	</a:t>
            </a:r>
            <a:r>
              <a:rPr lang="en-US" sz="1300" dirty="0" err="1" smtClean="0"/>
              <a:t>origen</a:t>
            </a:r>
            <a:r>
              <a:rPr lang="en-US" sz="1300" dirty="0" smtClean="0"/>
              <a:t>  </a:t>
            </a:r>
            <a:r>
              <a:rPr lang="en-US" sz="1300" dirty="0" err="1" smtClean="0"/>
              <a:t>genético</a:t>
            </a:r>
            <a:r>
              <a:rPr lang="en-US" sz="1300" dirty="0" smtClean="0"/>
              <a:t> </a:t>
            </a:r>
            <a:r>
              <a:rPr lang="en-US" sz="1300" dirty="0" err="1" smtClean="0"/>
              <a:t>cuyo</a:t>
            </a:r>
            <a:r>
              <a:rPr lang="en-US" sz="1300" dirty="0" smtClean="0"/>
              <a:t> 	</a:t>
            </a:r>
            <a:r>
              <a:rPr lang="en-US" sz="1300" dirty="0" err="1" smtClean="0"/>
              <a:t>tratamiento</a:t>
            </a:r>
            <a:r>
              <a:rPr lang="en-US" sz="1300" dirty="0" smtClean="0"/>
              <a:t> de </a:t>
            </a:r>
            <a:r>
              <a:rPr lang="en-US" sz="1300" dirty="0" err="1" smtClean="0"/>
              <a:t>elección</a:t>
            </a:r>
            <a:r>
              <a:rPr lang="en-US" sz="1300" dirty="0" smtClean="0"/>
              <a:t> </a:t>
            </a:r>
            <a:r>
              <a:rPr lang="en-US" sz="1300" dirty="0" err="1" smtClean="0"/>
              <a:t>es</a:t>
            </a:r>
            <a:r>
              <a:rPr lang="en-US" sz="1300" dirty="0" smtClean="0"/>
              <a:t> la 	</a:t>
            </a:r>
            <a:r>
              <a:rPr lang="en-US" sz="1300" dirty="0" err="1" smtClean="0"/>
              <a:t>medicación</a:t>
            </a:r>
            <a:r>
              <a:rPr lang="en-US" sz="1300" dirty="0" smtClean="0"/>
              <a:t>. </a:t>
            </a:r>
          </a:p>
          <a:p>
            <a:r>
              <a:rPr lang="en-US" sz="1500" dirty="0" smtClean="0"/>
              <a:t>Con la </a:t>
            </a:r>
            <a:r>
              <a:rPr lang="en-US" sz="1500" dirty="0" err="1" smtClean="0"/>
              <a:t>consecuencia</a:t>
            </a:r>
            <a:r>
              <a:rPr lang="en-US" sz="1500" dirty="0" smtClean="0"/>
              <a:t> de</a:t>
            </a:r>
          </a:p>
          <a:p>
            <a:pPr marL="0" indent="0">
              <a:buNone/>
            </a:pPr>
            <a:r>
              <a:rPr lang="en-US" sz="1500" dirty="0"/>
              <a:t>	</a:t>
            </a:r>
            <a:r>
              <a:rPr lang="en-US" sz="1300" dirty="0" smtClean="0"/>
              <a:t>mayor </a:t>
            </a:r>
            <a:r>
              <a:rPr lang="en-US" sz="1300" dirty="0" err="1" smtClean="0"/>
              <a:t>estigma</a:t>
            </a:r>
            <a:r>
              <a:rPr lang="en-US" sz="1300" dirty="0" smtClean="0"/>
              <a:t>, </a:t>
            </a:r>
            <a:r>
              <a:rPr lang="en-US" sz="1300" dirty="0" err="1" smtClean="0"/>
              <a:t>mirar</a:t>
            </a:r>
            <a:r>
              <a:rPr lang="en-US" sz="1300" dirty="0" smtClean="0"/>
              <a:t> para </a:t>
            </a:r>
            <a:r>
              <a:rPr lang="en-US" sz="1300" dirty="0" err="1" smtClean="0"/>
              <a:t>otro</a:t>
            </a:r>
            <a:r>
              <a:rPr lang="en-US" sz="1300" dirty="0" smtClean="0"/>
              <a:t>  	</a:t>
            </a:r>
            <a:r>
              <a:rPr lang="en-US" sz="1300" dirty="0" err="1" smtClean="0"/>
              <a:t>lado</a:t>
            </a:r>
            <a:r>
              <a:rPr lang="en-US" sz="1300" dirty="0" smtClean="0"/>
              <a:t>, </a:t>
            </a:r>
            <a:r>
              <a:rPr lang="en-US" sz="1300" dirty="0" err="1" smtClean="0"/>
              <a:t>patologización</a:t>
            </a:r>
            <a:r>
              <a:rPr lang="en-US" sz="1300" dirty="0" smtClean="0"/>
              <a:t> y </a:t>
            </a:r>
            <a:r>
              <a:rPr lang="en-US" sz="1300" dirty="0" err="1" smtClean="0"/>
              <a:t>medicación</a:t>
            </a:r>
            <a:endParaRPr lang="en-US" sz="1300" dirty="0"/>
          </a:p>
          <a:p>
            <a:endParaRPr lang="en-US" sz="1200" dirty="0" smtClean="0"/>
          </a:p>
          <a:p>
            <a:endParaRPr lang="en-US" sz="1200" dirty="0" smtClean="0"/>
          </a:p>
        </p:txBody>
      </p:sp>
      <p:sp>
        <p:nvSpPr>
          <p:cNvPr id="6" name="5 Marcador de contenido"/>
          <p:cNvSpPr>
            <a:spLocks noGrp="1"/>
          </p:cNvSpPr>
          <p:nvPr>
            <p:ph sz="quarter" idx="14"/>
          </p:nvPr>
        </p:nvSpPr>
        <p:spPr/>
        <p:txBody>
          <a:bodyPr>
            <a:normAutofit fontScale="70000" lnSpcReduction="20000"/>
          </a:bodyPr>
          <a:lstStyle/>
          <a:p>
            <a:endParaRPr lang="en-US" sz="1200" dirty="0" smtClean="0"/>
          </a:p>
          <a:p>
            <a:r>
              <a:rPr lang="en-US" sz="1400" dirty="0" smtClean="0"/>
              <a:t>La </a:t>
            </a:r>
            <a:r>
              <a:rPr lang="en-US" sz="1400" dirty="0" err="1" smtClean="0"/>
              <a:t>relevancia</a:t>
            </a:r>
            <a:r>
              <a:rPr lang="en-US" sz="1400" dirty="0" smtClean="0"/>
              <a:t> de los </a:t>
            </a:r>
            <a:r>
              <a:rPr lang="en-US" sz="1400" dirty="0" err="1" smtClean="0"/>
              <a:t>datos</a:t>
            </a:r>
            <a:r>
              <a:rPr lang="en-US" sz="1400" dirty="0" smtClean="0"/>
              <a:t> </a:t>
            </a:r>
            <a:r>
              <a:rPr lang="en-US" sz="1400" dirty="0" err="1" smtClean="0"/>
              <a:t>genéticos</a:t>
            </a:r>
            <a:r>
              <a:rPr lang="en-US" sz="1400" dirty="0" smtClean="0"/>
              <a:t> </a:t>
            </a:r>
            <a:r>
              <a:rPr lang="en-US" sz="1400" dirty="0" err="1" smtClean="0"/>
              <a:t>más</a:t>
            </a:r>
            <a:r>
              <a:rPr lang="en-US" sz="1400" dirty="0" smtClean="0"/>
              <a:t> </a:t>
            </a:r>
            <a:r>
              <a:rPr lang="en-US" sz="1400" dirty="0" err="1" smtClean="0"/>
              <a:t>débil</a:t>
            </a:r>
            <a:r>
              <a:rPr lang="en-US" sz="1400" dirty="0" smtClean="0"/>
              <a:t> de lo </a:t>
            </a:r>
            <a:r>
              <a:rPr lang="en-US" sz="1400" dirty="0" err="1" smtClean="0"/>
              <a:t>que</a:t>
            </a:r>
            <a:r>
              <a:rPr lang="en-US" sz="1400" dirty="0" smtClean="0"/>
              <a:t> se </a:t>
            </a:r>
            <a:r>
              <a:rPr lang="en-US" sz="1400" dirty="0" err="1" smtClean="0"/>
              <a:t>pensaba</a:t>
            </a:r>
            <a:r>
              <a:rPr lang="en-US" sz="1400" dirty="0" smtClean="0"/>
              <a:t> </a:t>
            </a:r>
            <a:r>
              <a:rPr lang="en-US" sz="1400" dirty="0" err="1" smtClean="0"/>
              <a:t>en</a:t>
            </a:r>
            <a:r>
              <a:rPr lang="en-US" sz="1400" dirty="0" smtClean="0"/>
              <a:t> la </a:t>
            </a:r>
            <a:r>
              <a:rPr lang="en-US" sz="1400" dirty="0" err="1" smtClean="0"/>
              <a:t>década</a:t>
            </a:r>
            <a:r>
              <a:rPr lang="en-US" sz="1400" dirty="0" smtClean="0"/>
              <a:t> de 1990 </a:t>
            </a:r>
          </a:p>
          <a:p>
            <a:endParaRPr lang="en-US" sz="1400" dirty="0" smtClean="0"/>
          </a:p>
          <a:p>
            <a:r>
              <a:rPr lang="en-US" sz="1400" dirty="0" smtClean="0"/>
              <a:t>Los </a:t>
            </a:r>
            <a:r>
              <a:rPr lang="en-US" sz="1400" dirty="0" err="1" smtClean="0"/>
              <a:t>factores</a:t>
            </a:r>
            <a:r>
              <a:rPr lang="en-US" sz="1400" dirty="0" smtClean="0"/>
              <a:t> </a:t>
            </a:r>
            <a:r>
              <a:rPr lang="en-US" sz="1400" dirty="0" err="1" smtClean="0"/>
              <a:t>ambientales</a:t>
            </a:r>
            <a:r>
              <a:rPr lang="en-US" sz="1400" dirty="0" smtClean="0"/>
              <a:t> </a:t>
            </a:r>
            <a:r>
              <a:rPr lang="en-US" sz="1400" dirty="0" err="1" smtClean="0"/>
              <a:t>juegan</a:t>
            </a:r>
            <a:r>
              <a:rPr lang="en-US" sz="1400" dirty="0" smtClean="0"/>
              <a:t> un </a:t>
            </a:r>
            <a:r>
              <a:rPr lang="en-US" sz="1400" dirty="0" err="1" smtClean="0"/>
              <a:t>papel</a:t>
            </a:r>
            <a:r>
              <a:rPr lang="en-US" sz="1400" dirty="0" smtClean="0"/>
              <a:t> central </a:t>
            </a:r>
            <a:r>
              <a:rPr lang="en-US" sz="1400" dirty="0" err="1" smtClean="0"/>
              <a:t>en</a:t>
            </a:r>
            <a:r>
              <a:rPr lang="en-US" sz="1400" dirty="0" smtClean="0"/>
              <a:t> la </a:t>
            </a:r>
            <a:r>
              <a:rPr lang="en-US" sz="1400" dirty="0" err="1" smtClean="0"/>
              <a:t>etiologia</a:t>
            </a:r>
            <a:r>
              <a:rPr lang="en-US" sz="1400" dirty="0" smtClean="0"/>
              <a:t> del TDAH</a:t>
            </a:r>
          </a:p>
          <a:p>
            <a:endParaRPr lang="en-US" sz="1200" dirty="0"/>
          </a:p>
          <a:p>
            <a:endParaRPr lang="en-US" sz="1200" dirty="0" smtClean="0"/>
          </a:p>
          <a:p>
            <a:endParaRPr lang="en-US" sz="1200" dirty="0"/>
          </a:p>
          <a:p>
            <a:pPr marL="0" indent="0">
              <a:buNone/>
            </a:pPr>
            <a:r>
              <a:rPr lang="en-US" sz="1200" dirty="0" err="1" smtClean="0"/>
              <a:t>Gonon</a:t>
            </a:r>
            <a:r>
              <a:rPr lang="en-US" sz="1200" dirty="0"/>
              <a:t>, F., </a:t>
            </a:r>
            <a:r>
              <a:rPr lang="en-US" sz="1200" dirty="0" err="1"/>
              <a:t>Bezard</a:t>
            </a:r>
            <a:r>
              <a:rPr lang="en-US" sz="1200" dirty="0"/>
              <a:t>, E., </a:t>
            </a:r>
            <a:r>
              <a:rPr lang="en-US" sz="1200" dirty="0" err="1"/>
              <a:t>Boraud</a:t>
            </a:r>
            <a:r>
              <a:rPr lang="en-US" sz="1200" dirty="0"/>
              <a:t>, T. (2011). </a:t>
            </a:r>
            <a:r>
              <a:rPr lang="en-US" sz="1200" dirty="0" smtClean="0"/>
              <a:t> Misrepresentation </a:t>
            </a:r>
            <a:r>
              <a:rPr lang="en-US" sz="1200" dirty="0"/>
              <a:t>of Neuroscience Data Might </a:t>
            </a:r>
            <a:r>
              <a:rPr lang="en-US" sz="1200" dirty="0" smtClean="0"/>
              <a:t> Give </a:t>
            </a:r>
            <a:r>
              <a:rPr lang="en-US" sz="1200" dirty="0"/>
              <a:t>Rise to Misleading Conclusions in the Media</a:t>
            </a:r>
            <a:r>
              <a:rPr lang="en-US" sz="1200" dirty="0" smtClean="0"/>
              <a:t>:  The </a:t>
            </a:r>
            <a:r>
              <a:rPr lang="en-US" sz="1200" dirty="0"/>
              <a:t>Case of Attention Deficit Hyperactivity </a:t>
            </a:r>
            <a:r>
              <a:rPr lang="en-US" sz="1200" dirty="0" smtClean="0"/>
              <a:t> Disorder</a:t>
            </a:r>
            <a:r>
              <a:rPr lang="en-US" sz="1200" dirty="0"/>
              <a:t>. </a:t>
            </a:r>
            <a:r>
              <a:rPr lang="en-US" sz="1200" i="1" dirty="0" err="1"/>
              <a:t>PLoS</a:t>
            </a:r>
            <a:r>
              <a:rPr lang="en-US" sz="1200" i="1" dirty="0"/>
              <a:t> ONE 6</a:t>
            </a:r>
            <a:r>
              <a:rPr lang="en-US" sz="1200" dirty="0"/>
              <a:t>(1): e14618.</a:t>
            </a:r>
          </a:p>
          <a:p>
            <a:endParaRPr lang="en-US" sz="1200" dirty="0"/>
          </a:p>
          <a:p>
            <a:pPr marL="0" indent="0">
              <a:buNone/>
            </a:pPr>
            <a:r>
              <a:rPr lang="en-US" sz="1200" dirty="0" err="1" smtClean="0"/>
              <a:t>Gonon</a:t>
            </a:r>
            <a:r>
              <a:rPr lang="en-US" sz="1200" dirty="0"/>
              <a:t>, F., </a:t>
            </a:r>
            <a:r>
              <a:rPr lang="en-US" sz="1200" dirty="0" err="1"/>
              <a:t>Konsman</a:t>
            </a:r>
            <a:r>
              <a:rPr lang="en-US" sz="1200" dirty="0"/>
              <a:t> J-P., Cohen, D., </a:t>
            </a:r>
            <a:r>
              <a:rPr lang="en-US" sz="1200" dirty="0" err="1"/>
              <a:t>Boraud</a:t>
            </a:r>
            <a:r>
              <a:rPr lang="en-US" sz="1200" dirty="0"/>
              <a:t>, T. </a:t>
            </a:r>
            <a:r>
              <a:rPr lang="en-US" sz="1200" dirty="0" smtClean="0"/>
              <a:t>(</a:t>
            </a:r>
            <a:r>
              <a:rPr lang="en-US" sz="1200" dirty="0"/>
              <a:t>2012).  Why Most Biomedical Findings Echoed by </a:t>
            </a:r>
            <a:r>
              <a:rPr lang="en-US" sz="1200" dirty="0" smtClean="0"/>
              <a:t> Newspapers </a:t>
            </a:r>
            <a:r>
              <a:rPr lang="en-US" sz="1200" dirty="0"/>
              <a:t>Turn Out to be False: The Case of </a:t>
            </a:r>
            <a:r>
              <a:rPr lang="en-US" sz="1200" dirty="0" smtClean="0"/>
              <a:t>Attention </a:t>
            </a:r>
            <a:r>
              <a:rPr lang="en-US" sz="1200" dirty="0"/>
              <a:t>Deficit Hyperactivity Disorder. </a:t>
            </a:r>
            <a:r>
              <a:rPr lang="en-US" sz="1200" i="1" dirty="0" err="1"/>
              <a:t>PLoS</a:t>
            </a:r>
            <a:r>
              <a:rPr lang="en-US" sz="1200" i="1" dirty="0"/>
              <a:t> ONE 7</a:t>
            </a:r>
            <a:r>
              <a:rPr lang="en-US" sz="1200" dirty="0"/>
              <a:t>(9): e44275.</a:t>
            </a:r>
            <a:endParaRPr lang="es-ES" sz="1200" dirty="0"/>
          </a:p>
          <a:p>
            <a:endParaRPr lang="en-US" sz="1200" dirty="0" smtClean="0"/>
          </a:p>
          <a:p>
            <a:pPr marL="0" indent="0">
              <a:buNone/>
            </a:pPr>
            <a:r>
              <a:rPr lang="en-US" sz="1200" dirty="0" err="1" smtClean="0"/>
              <a:t>Gonon</a:t>
            </a:r>
            <a:r>
              <a:rPr lang="en-US" sz="1200" dirty="0" smtClean="0"/>
              <a:t> </a:t>
            </a:r>
            <a:r>
              <a:rPr lang="en-US" sz="1200" dirty="0"/>
              <a:t>F, </a:t>
            </a:r>
            <a:r>
              <a:rPr lang="en-US" sz="1200" dirty="0" err="1"/>
              <a:t>Bezard</a:t>
            </a:r>
            <a:r>
              <a:rPr lang="en-US" sz="1200" dirty="0"/>
              <a:t> E, </a:t>
            </a:r>
            <a:r>
              <a:rPr lang="en-US" sz="1200" dirty="0" err="1"/>
              <a:t>Boraud</a:t>
            </a:r>
            <a:r>
              <a:rPr lang="en-US" sz="1200" dirty="0"/>
              <a:t> T (2011) What should be said to the lay </a:t>
            </a:r>
            <a:r>
              <a:rPr lang="en-US" sz="1200" dirty="0" smtClean="0"/>
              <a:t>public </a:t>
            </a:r>
            <a:r>
              <a:rPr lang="es-ES" sz="1200" dirty="0" err="1" smtClean="0"/>
              <a:t>regarding</a:t>
            </a:r>
            <a:r>
              <a:rPr lang="es-ES" sz="1200" dirty="0" smtClean="0"/>
              <a:t> </a:t>
            </a:r>
            <a:r>
              <a:rPr lang="es-ES" sz="1200" dirty="0"/>
              <a:t>ADHD </a:t>
            </a:r>
            <a:r>
              <a:rPr lang="es-ES" sz="1200" dirty="0" err="1"/>
              <a:t>etiology</a:t>
            </a:r>
            <a:r>
              <a:rPr lang="es-ES" sz="1200" dirty="0"/>
              <a:t>. </a:t>
            </a:r>
            <a:r>
              <a:rPr lang="es-ES" sz="1200" i="1" dirty="0" smtClean="0"/>
              <a:t>American </a:t>
            </a:r>
            <a:r>
              <a:rPr lang="es-ES" sz="1200" i="1" dirty="0" err="1" smtClean="0"/>
              <a:t>Journal</a:t>
            </a:r>
            <a:r>
              <a:rPr lang="es-ES" sz="1200" i="1" dirty="0" smtClean="0"/>
              <a:t> of Medical </a:t>
            </a:r>
            <a:r>
              <a:rPr lang="es-ES" sz="1200" i="1" dirty="0" err="1" smtClean="0"/>
              <a:t>Genetics</a:t>
            </a:r>
            <a:r>
              <a:rPr lang="es-ES" sz="1200" i="1" dirty="0" smtClean="0"/>
              <a:t> </a:t>
            </a:r>
            <a:r>
              <a:rPr lang="es-ES" sz="1200" i="1" dirty="0"/>
              <a:t>B </a:t>
            </a:r>
            <a:r>
              <a:rPr lang="es-ES" sz="1200" i="1" dirty="0" err="1" smtClean="0"/>
              <a:t>Neuropsychiatric</a:t>
            </a:r>
            <a:r>
              <a:rPr lang="es-ES" sz="1200" i="1" dirty="0" smtClean="0"/>
              <a:t> </a:t>
            </a:r>
            <a:r>
              <a:rPr lang="es-ES" sz="1200" i="1" dirty="0" err="1" smtClean="0"/>
              <a:t>Genetics</a:t>
            </a:r>
            <a:r>
              <a:rPr lang="es-ES" sz="1200" i="1" dirty="0" smtClean="0"/>
              <a:t> 156</a:t>
            </a:r>
            <a:r>
              <a:rPr lang="es-ES" sz="1200" dirty="0" smtClean="0"/>
              <a:t>, 989–991</a:t>
            </a:r>
            <a:r>
              <a:rPr lang="es-ES" sz="1200" dirty="0"/>
              <a:t>.</a:t>
            </a:r>
          </a:p>
        </p:txBody>
      </p:sp>
      <p:cxnSp>
        <p:nvCxnSpPr>
          <p:cNvPr id="8" name="7 Conector recto de flecha"/>
          <p:cNvCxnSpPr/>
          <p:nvPr/>
        </p:nvCxnSpPr>
        <p:spPr>
          <a:xfrm flipH="1">
            <a:off x="2123728" y="2414534"/>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a:off x="6189406" y="2421849"/>
            <a:ext cx="6480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errar llave"/>
          <p:cNvSpPr/>
          <p:nvPr/>
        </p:nvSpPr>
        <p:spPr>
          <a:xfrm>
            <a:off x="3923928" y="2790839"/>
            <a:ext cx="432048" cy="28803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7" name="16 Conector recto de flecha"/>
          <p:cNvCxnSpPr/>
          <p:nvPr/>
        </p:nvCxnSpPr>
        <p:spPr>
          <a:xfrm>
            <a:off x="6588224" y="342900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4651361" y="3789040"/>
            <a:ext cx="0" cy="20162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9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000" dirty="0" smtClean="0"/>
              <a:t>Lo que deben saber los padres acerca de la medicación</a:t>
            </a:r>
            <a:endParaRPr lang="es-ES" sz="2000" dirty="0"/>
          </a:p>
        </p:txBody>
      </p:sp>
      <p:sp>
        <p:nvSpPr>
          <p:cNvPr id="3" name="2 Marcador de contenido"/>
          <p:cNvSpPr>
            <a:spLocks noGrp="1"/>
          </p:cNvSpPr>
          <p:nvPr>
            <p:ph idx="1"/>
          </p:nvPr>
        </p:nvSpPr>
        <p:spPr>
          <a:xfrm>
            <a:off x="755576" y="1772816"/>
            <a:ext cx="7293496" cy="4032448"/>
          </a:xfrm>
        </p:spPr>
        <p:txBody>
          <a:bodyPr>
            <a:normAutofit fontScale="77500" lnSpcReduction="20000"/>
          </a:bodyPr>
          <a:lstStyle/>
          <a:p>
            <a:endParaRPr lang="es-ES" sz="1800" dirty="0" smtClean="0"/>
          </a:p>
          <a:p>
            <a:r>
              <a:rPr lang="es-ES" sz="2900" dirty="0" smtClean="0"/>
              <a:t>Dopaje más que propiamente tratamiento </a:t>
            </a:r>
          </a:p>
          <a:p>
            <a:endParaRPr lang="es-ES" sz="2900" dirty="0" smtClean="0"/>
          </a:p>
          <a:p>
            <a:r>
              <a:rPr lang="es-ES" sz="2900" dirty="0" smtClean="0"/>
              <a:t>Estudios a largo plazo muestran su asociación con peor estatus académico, junto con otros efectos indeseables: </a:t>
            </a:r>
          </a:p>
          <a:p>
            <a:endParaRPr lang="es-ES" sz="1800" dirty="0" smtClean="0"/>
          </a:p>
          <a:p>
            <a:pPr marL="0" indent="0">
              <a:buNone/>
            </a:pPr>
            <a:r>
              <a:rPr lang="en-US" sz="1400" dirty="0" smtClean="0">
                <a:sym typeface="Wingdings" panose="05000000000000000000" pitchFamily="2" charset="2"/>
              </a:rPr>
              <a:t>	 </a:t>
            </a:r>
            <a:r>
              <a:rPr lang="en-US" sz="1400" dirty="0" smtClean="0"/>
              <a:t>Molina B.S.G., </a:t>
            </a:r>
            <a:r>
              <a:rPr lang="en-US" sz="1400" dirty="0" err="1" smtClean="0"/>
              <a:t>Hinshaw</a:t>
            </a:r>
            <a:r>
              <a:rPr lang="en-US" sz="1400" dirty="0" smtClean="0"/>
              <a:t> S.P., Swanson J.M., et al. (2009). The MTA at 8 years: prospective follow-up of 	children treated for combined-type ADHD in a multisite study. </a:t>
            </a:r>
            <a:r>
              <a:rPr lang="en-US" sz="1400" i="1" dirty="0" smtClean="0"/>
              <a:t>Journal of the American Academy of Child 	Adolescent Psychiatry, 48</a:t>
            </a:r>
            <a:r>
              <a:rPr lang="en-US" sz="1400" dirty="0" smtClean="0"/>
              <a:t>(5), 484-500. </a:t>
            </a:r>
          </a:p>
          <a:p>
            <a:pPr marL="0" indent="0">
              <a:buNone/>
            </a:pPr>
            <a:r>
              <a:rPr lang="es-ES" sz="1400" dirty="0" smtClean="0"/>
              <a:t>		</a:t>
            </a:r>
            <a:endParaRPr lang="en-US" sz="1400" dirty="0" smtClean="0"/>
          </a:p>
          <a:p>
            <a:pPr marL="0" indent="0">
              <a:buNone/>
            </a:pPr>
            <a:r>
              <a:rPr lang="en-US" sz="1400" dirty="0" smtClean="0">
                <a:sym typeface="Wingdings" panose="05000000000000000000" pitchFamily="2" charset="2"/>
              </a:rPr>
              <a:t>	 </a:t>
            </a:r>
            <a:r>
              <a:rPr lang="en-US" sz="1400" dirty="0" smtClean="0"/>
              <a:t>Western Australian Department of Health (2010). </a:t>
            </a:r>
            <a:r>
              <a:rPr lang="en-US" sz="1400" i="1" dirty="0" err="1" smtClean="0"/>
              <a:t>Raine</a:t>
            </a:r>
            <a:r>
              <a:rPr lang="en-US" sz="1400" i="1" dirty="0" smtClean="0"/>
              <a:t> ADHD study: Long-term outcomes associated 	with stimulant medication in the treatment of ADHD children</a:t>
            </a:r>
            <a:r>
              <a:rPr lang="en-US" sz="1400" dirty="0" smtClean="0"/>
              <a:t>. [</a:t>
            </a:r>
            <a:r>
              <a:rPr lang="en-US" sz="1400" dirty="0" err="1"/>
              <a:t>D</a:t>
            </a:r>
            <a:r>
              <a:rPr lang="en-US" sz="1400" dirty="0" err="1" smtClean="0"/>
              <a:t>atos</a:t>
            </a:r>
            <a:r>
              <a:rPr lang="en-US" sz="1400" dirty="0" smtClean="0"/>
              <a:t> </a:t>
            </a:r>
            <a:r>
              <a:rPr lang="en-US" sz="1400" dirty="0" err="1" smtClean="0"/>
              <a:t>desde</a:t>
            </a:r>
            <a:r>
              <a:rPr lang="en-US" sz="1400" dirty="0" smtClean="0"/>
              <a:t> 1989; </a:t>
            </a:r>
            <a:r>
              <a:rPr lang="en-US" sz="1400" dirty="0" err="1" smtClean="0"/>
              <a:t>evolución</a:t>
            </a:r>
            <a:r>
              <a:rPr lang="en-US" sz="1400" dirty="0" smtClean="0"/>
              <a:t> 14, 17 	</a:t>
            </a:r>
            <a:r>
              <a:rPr lang="en-US" sz="1400" dirty="0" err="1" smtClean="0"/>
              <a:t>años</a:t>
            </a:r>
            <a:r>
              <a:rPr lang="en-US" sz="1400" dirty="0" smtClean="0"/>
              <a:t>] 	</a:t>
            </a:r>
            <a:r>
              <a:rPr lang="en-US" sz="1300" dirty="0" smtClean="0">
                <a:hlinkClick r:id="rId2"/>
              </a:rPr>
              <a:t>http://www.health.wa.gov.au/publications/documents/MICADHD_Raine_ADHD_Study_report_022010.pd</a:t>
            </a:r>
            <a:r>
              <a:rPr lang="en-US" sz="1400" dirty="0" smtClean="0"/>
              <a:t> </a:t>
            </a:r>
          </a:p>
          <a:p>
            <a:endParaRPr lang="en-US" sz="1400" dirty="0"/>
          </a:p>
          <a:p>
            <a:pPr marL="0" indent="0">
              <a:buNone/>
            </a:pPr>
            <a:r>
              <a:rPr lang="en-US" sz="1400" dirty="0" smtClean="0">
                <a:sym typeface="Wingdings" panose="05000000000000000000" pitchFamily="2" charset="2"/>
              </a:rPr>
              <a:t>	</a:t>
            </a:r>
            <a:r>
              <a:rPr lang="en-US" sz="1400" dirty="0" smtClean="0"/>
              <a:t>Currie, J., M. Stabile, and L.E. Jones (2014). Do stimulant medications improve educational and     	behavioral outcomes for children with ADHD? </a:t>
            </a:r>
            <a:r>
              <a:rPr lang="en-US" sz="1400" i="1" dirty="0" smtClean="0"/>
              <a:t>Journal of Health Economics, 37</a:t>
            </a:r>
            <a:r>
              <a:rPr lang="en-US" sz="1400" dirty="0" smtClean="0"/>
              <a:t>, 58-69. </a:t>
            </a:r>
          </a:p>
          <a:p>
            <a:pPr marL="0" indent="0">
              <a:buNone/>
            </a:pPr>
            <a:endParaRPr lang="es-ES" sz="1400" dirty="0" smtClean="0"/>
          </a:p>
          <a:p>
            <a:pPr marL="0" indent="0">
              <a:buNone/>
            </a:pPr>
            <a:r>
              <a:rPr lang="es-ES" sz="1100" dirty="0" smtClean="0"/>
              <a:t>	</a:t>
            </a:r>
            <a:endParaRPr lang="es-ES" sz="1100" dirty="0"/>
          </a:p>
          <a:p>
            <a:pPr marL="0" indent="0">
              <a:buNone/>
            </a:pPr>
            <a:endParaRPr lang="es-ES" sz="1100" dirty="0"/>
          </a:p>
        </p:txBody>
      </p:sp>
    </p:spTree>
    <p:extLst>
      <p:ext uri="{BB962C8B-B14F-4D97-AF65-F5344CB8AC3E}">
        <p14:creationId xmlns:p14="http://schemas.microsoft.com/office/powerpoint/2010/main" val="1656786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Hasta aquí, un argumento negativo</a:t>
            </a:r>
            <a:endParaRPr lang="es-ES" dirty="0"/>
          </a:p>
        </p:txBody>
      </p:sp>
      <p:sp>
        <p:nvSpPr>
          <p:cNvPr id="3" name="2 Marcador de contenido"/>
          <p:cNvSpPr>
            <a:spLocks noGrp="1"/>
          </p:cNvSpPr>
          <p:nvPr>
            <p:ph idx="1"/>
          </p:nvPr>
        </p:nvSpPr>
        <p:spPr/>
        <p:txBody>
          <a:bodyPr/>
          <a:lstStyle/>
          <a:p>
            <a:pPr marL="0" indent="0">
              <a:buNone/>
            </a:pPr>
            <a:endParaRPr lang="es-ES" dirty="0" smtClean="0"/>
          </a:p>
          <a:p>
            <a:pPr marL="0" indent="0">
              <a:buNone/>
            </a:pPr>
            <a:r>
              <a:rPr lang="es-ES" dirty="0" smtClean="0"/>
              <a:t>Más importante es el </a:t>
            </a:r>
            <a:r>
              <a:rPr lang="es-ES" b="1" dirty="0" smtClean="0"/>
              <a:t>argumento positivo</a:t>
            </a:r>
            <a:r>
              <a:rPr lang="es-ES" dirty="0" smtClean="0"/>
              <a:t>, según el cual las conductas por las que se define el TDAH se entienden en términos de la psicología general y del funcionamiento del mundo y, en último extremo, de acuerdo con el sentido común si no se hubiera perdido.</a:t>
            </a:r>
          </a:p>
          <a:p>
            <a:endParaRPr lang="es-ES" dirty="0" smtClean="0"/>
          </a:p>
          <a:p>
            <a:pPr marL="0" indent="0">
              <a:buNone/>
            </a:pPr>
            <a:endParaRPr lang="es-ES" dirty="0"/>
          </a:p>
        </p:txBody>
      </p:sp>
    </p:spTree>
    <p:extLst>
      <p:ext uri="{BB962C8B-B14F-4D97-AF65-F5344CB8AC3E}">
        <p14:creationId xmlns:p14="http://schemas.microsoft.com/office/powerpoint/2010/main" val="421391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t>Las conductas TDAH </a:t>
            </a:r>
            <a:br>
              <a:rPr lang="es-ES" sz="3200" dirty="0"/>
            </a:br>
            <a:r>
              <a:rPr lang="es-ES" sz="3200" dirty="0"/>
              <a:t>son características de los niños</a:t>
            </a:r>
          </a:p>
        </p:txBody>
      </p:sp>
      <p:sp>
        <p:nvSpPr>
          <p:cNvPr id="3" name="2 Marcador de texto"/>
          <p:cNvSpPr>
            <a:spLocks noGrp="1"/>
          </p:cNvSpPr>
          <p:nvPr>
            <p:ph type="body" idx="1"/>
          </p:nvPr>
        </p:nvSpPr>
        <p:spPr/>
        <p:txBody>
          <a:bodyPr>
            <a:noAutofit/>
          </a:bodyPr>
          <a:lstStyle/>
          <a:p>
            <a:r>
              <a:rPr lang="es-ES" sz="1800" b="0" dirty="0" smtClean="0"/>
              <a:t>Como curiosidad</a:t>
            </a:r>
            <a:r>
              <a:rPr lang="es-ES" sz="1800" b="0" dirty="0"/>
              <a:t>, exploración y </a:t>
            </a:r>
            <a:r>
              <a:rPr lang="es-ES" sz="1800" b="0" dirty="0" smtClean="0"/>
              <a:t>juego, una ventaja</a:t>
            </a:r>
            <a:endParaRPr lang="es-ES" sz="1800" b="0" dirty="0"/>
          </a:p>
        </p:txBody>
      </p:sp>
      <p:sp>
        <p:nvSpPr>
          <p:cNvPr id="5" name="4 Marcador de texto"/>
          <p:cNvSpPr>
            <a:spLocks noGrp="1"/>
          </p:cNvSpPr>
          <p:nvPr>
            <p:ph type="body" sz="quarter" idx="3"/>
          </p:nvPr>
        </p:nvSpPr>
        <p:spPr>
          <a:xfrm>
            <a:off x="4932040" y="1988840"/>
            <a:ext cx="2944368" cy="822960"/>
          </a:xfrm>
        </p:spPr>
        <p:txBody>
          <a:bodyPr>
            <a:normAutofit/>
          </a:bodyPr>
          <a:lstStyle/>
          <a:p>
            <a:r>
              <a:rPr lang="es-ES" sz="1800" b="0" dirty="0" smtClean="0"/>
              <a:t>Empaquetadas como TDAH, </a:t>
            </a:r>
          </a:p>
          <a:p>
            <a:r>
              <a:rPr lang="es-ES" sz="1800" b="0" dirty="0" smtClean="0"/>
              <a:t>una enfermedad</a:t>
            </a:r>
            <a:endParaRPr lang="es-ES" sz="1800" b="0" dirty="0"/>
          </a:p>
        </p:txBody>
      </p:sp>
      <p:pic>
        <p:nvPicPr>
          <p:cNvPr id="7" name="6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95058" y="2944813"/>
            <a:ext cx="1834422" cy="2779712"/>
          </a:xfrm>
        </p:spPr>
      </p:pic>
      <p:pic>
        <p:nvPicPr>
          <p:cNvPr id="8" name="7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29049" y="2944813"/>
            <a:ext cx="1859339" cy="2779712"/>
          </a:xfrm>
        </p:spPr>
      </p:pic>
    </p:spTree>
    <p:extLst>
      <p:ext uri="{BB962C8B-B14F-4D97-AF65-F5344CB8AC3E}">
        <p14:creationId xmlns:p14="http://schemas.microsoft.com/office/powerpoint/2010/main" val="177337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Funciones adaptativas:                           el argumento evolucionista              </a:t>
            </a:r>
            <a:endParaRPr lang="es-ES" sz="3600" dirty="0"/>
          </a:p>
        </p:txBody>
      </p:sp>
      <p:sp>
        <p:nvSpPr>
          <p:cNvPr id="3" name="2 Marcador de contenido"/>
          <p:cNvSpPr>
            <a:spLocks noGrp="1"/>
          </p:cNvSpPr>
          <p:nvPr>
            <p:ph idx="1"/>
          </p:nvPr>
        </p:nvSpPr>
        <p:spPr/>
        <p:txBody>
          <a:bodyPr>
            <a:normAutofit fontScale="62500" lnSpcReduction="20000"/>
          </a:bodyPr>
          <a:lstStyle/>
          <a:p>
            <a:endParaRPr lang="es-ES" sz="2200" dirty="0" smtClean="0"/>
          </a:p>
          <a:p>
            <a:r>
              <a:rPr lang="es-ES" sz="2000" dirty="0" smtClean="0"/>
              <a:t>El nomadismo, una forma de vida que propicia el comportamiento TDAH de cazadores y recolectores. </a:t>
            </a:r>
          </a:p>
          <a:p>
            <a:endParaRPr lang="es-ES" sz="2000" dirty="0" smtClean="0"/>
          </a:p>
          <a:p>
            <a:r>
              <a:rPr lang="es-ES" sz="2000" dirty="0" smtClean="0"/>
              <a:t>Se habría seleccionado la mutación genética DRD4-7r, ligada a la exploración, la aventura, la infidelidad, el riesgo y el TDAH</a:t>
            </a:r>
          </a:p>
          <a:p>
            <a:endParaRPr lang="es-ES" sz="2000" dirty="0" smtClean="0"/>
          </a:p>
          <a:p>
            <a:r>
              <a:rPr lang="es-ES" sz="2000" dirty="0" smtClean="0"/>
              <a:t>Con el asentamiento de la agricultura hace 10.000 años y el sedentarismo escolar de hace unos pocos siglos, el comportamiento TDAH empezaría a ser </a:t>
            </a:r>
            <a:r>
              <a:rPr lang="es-ES" sz="2000" dirty="0" err="1" smtClean="0"/>
              <a:t>desadaptativo</a:t>
            </a:r>
            <a:r>
              <a:rPr lang="es-ES" sz="2000" dirty="0" smtClean="0"/>
              <a:t>. </a:t>
            </a:r>
          </a:p>
          <a:p>
            <a:endParaRPr lang="es-ES" sz="2000" dirty="0"/>
          </a:p>
          <a:p>
            <a:r>
              <a:rPr lang="es-ES" sz="2000" dirty="0" smtClean="0"/>
              <a:t>Según el argumento evolutivo, los niños TDAH serían “víctimas” de una ventaja evolutiva devenida </a:t>
            </a:r>
            <a:r>
              <a:rPr lang="es-ES" sz="2000" dirty="0" err="1" smtClean="0"/>
              <a:t>inadaptativa</a:t>
            </a:r>
            <a:r>
              <a:rPr lang="es-ES" sz="2000" dirty="0" smtClean="0"/>
              <a:t> y para el caso de una variante genética </a:t>
            </a:r>
          </a:p>
          <a:p>
            <a:pPr marL="0" indent="0">
              <a:buNone/>
            </a:pPr>
            <a:endParaRPr lang="es-ES" sz="2000" dirty="0" smtClean="0"/>
          </a:p>
          <a:p>
            <a:pPr marL="457200" lvl="1" indent="0">
              <a:buNone/>
            </a:pPr>
            <a:endParaRPr lang="es-ES" sz="1200" dirty="0" smtClean="0"/>
          </a:p>
          <a:p>
            <a:pPr marL="457200" lvl="1" indent="0">
              <a:buNone/>
            </a:pPr>
            <a:r>
              <a:rPr lang="es-ES" sz="1600" dirty="0" smtClean="0">
                <a:sym typeface="Wingdings" panose="05000000000000000000" pitchFamily="2" charset="2"/>
              </a:rPr>
              <a:t>	 </a:t>
            </a:r>
            <a:r>
              <a:rPr lang="es-ES" sz="1600" dirty="0" smtClean="0"/>
              <a:t>Cardo, E., </a:t>
            </a:r>
            <a:r>
              <a:rPr lang="es-ES" sz="1600" dirty="0" err="1" smtClean="0"/>
              <a:t>Nevot</a:t>
            </a:r>
            <a:r>
              <a:rPr lang="es-ES" sz="1600" dirty="0" smtClean="0"/>
              <a:t>, A., </a:t>
            </a:r>
            <a:r>
              <a:rPr lang="es-ES" sz="1600" dirty="0" err="1" smtClean="0"/>
              <a:t>Redpndo</a:t>
            </a:r>
            <a:r>
              <a:rPr lang="es-ES" sz="1600" dirty="0" smtClean="0"/>
              <a:t>, M., Melero, A., de </a:t>
            </a:r>
            <a:r>
              <a:rPr lang="es-ES" sz="1600" dirty="0" err="1" smtClean="0"/>
              <a:t>Azúa</a:t>
            </a:r>
            <a:r>
              <a:rPr lang="es-ES" sz="1600" dirty="0" smtClean="0"/>
              <a:t> B., García-de la banda y </a:t>
            </a:r>
            <a:r>
              <a:rPr lang="es-ES" sz="1600" dirty="0" err="1" smtClean="0"/>
              <a:t>Servera</a:t>
            </a:r>
            <a:r>
              <a:rPr lang="es-ES" sz="1600" dirty="0" smtClean="0"/>
              <a:t>, 	M. (2010). Trastorno por déficit de atención/hiperactividad: ¿un patrón evolutivo? </a:t>
            </a:r>
            <a:r>
              <a:rPr lang="es-ES" sz="1600" i="1" dirty="0" smtClean="0"/>
              <a:t>Revista 	de Neurología, 50</a:t>
            </a:r>
            <a:r>
              <a:rPr lang="es-ES" sz="1600" dirty="0" smtClean="0"/>
              <a:t>, s143-147. </a:t>
            </a:r>
            <a:endParaRPr lang="es-ES" sz="1600" dirty="0"/>
          </a:p>
          <a:p>
            <a:pPr marL="457200" lvl="1" indent="0">
              <a:buNone/>
            </a:pPr>
            <a:r>
              <a:rPr lang="es-ES" sz="1600" dirty="0" smtClean="0">
                <a:sym typeface="Wingdings" panose="05000000000000000000" pitchFamily="2" charset="2"/>
              </a:rPr>
              <a:t>	 </a:t>
            </a:r>
            <a:r>
              <a:rPr lang="es-ES" sz="1600" dirty="0" err="1" smtClean="0"/>
              <a:t>Eisenberg</a:t>
            </a:r>
            <a:r>
              <a:rPr lang="es-ES" sz="1600" dirty="0" smtClean="0"/>
              <a:t>, D. y Campbell, B. (2011). </a:t>
            </a:r>
            <a:r>
              <a:rPr lang="es-ES" sz="1600" dirty="0" err="1" smtClean="0"/>
              <a:t>The</a:t>
            </a:r>
            <a:r>
              <a:rPr lang="es-ES" sz="1600" dirty="0" smtClean="0"/>
              <a:t> </a:t>
            </a:r>
            <a:r>
              <a:rPr lang="es-ES" sz="1600" dirty="0" err="1" smtClean="0"/>
              <a:t>evolution</a:t>
            </a:r>
            <a:r>
              <a:rPr lang="es-ES" sz="1600" dirty="0" smtClean="0"/>
              <a:t> of ADHD. </a:t>
            </a:r>
            <a:r>
              <a:rPr lang="es-ES" sz="1600" i="1" dirty="0" smtClean="0"/>
              <a:t>San Francisco Medicine</a:t>
            </a:r>
            <a:r>
              <a:rPr lang="es-ES" sz="1600" dirty="0" smtClean="0"/>
              <a:t>, 	</a:t>
            </a:r>
            <a:r>
              <a:rPr lang="es-ES" sz="1600" dirty="0" err="1" smtClean="0"/>
              <a:t>october</a:t>
            </a:r>
            <a:r>
              <a:rPr lang="es-ES" sz="1600" dirty="0" smtClean="0"/>
              <a:t>, 21-22.</a:t>
            </a:r>
          </a:p>
          <a:p>
            <a:endParaRPr lang="es-ES" dirty="0"/>
          </a:p>
        </p:txBody>
      </p:sp>
    </p:spTree>
    <p:extLst>
      <p:ext uri="{BB962C8B-B14F-4D97-AF65-F5344CB8AC3E}">
        <p14:creationId xmlns:p14="http://schemas.microsoft.com/office/powerpoint/2010/main" val="172628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20688"/>
            <a:ext cx="6965245" cy="1202485"/>
          </a:xfrm>
        </p:spPr>
        <p:txBody>
          <a:bodyPr>
            <a:noAutofit/>
          </a:bodyPr>
          <a:lstStyle/>
          <a:p>
            <a:r>
              <a:rPr lang="es-ES" sz="2400" dirty="0" smtClean="0"/>
              <a:t>Nómadas de antes y de ahora: </a:t>
            </a:r>
            <a:br>
              <a:rPr lang="es-ES" sz="2400" dirty="0" smtClean="0"/>
            </a:br>
            <a:r>
              <a:rPr lang="es-ES" sz="2400" dirty="0" smtClean="0"/>
              <a:t>cómo reaprovechar un argumento insostenible</a:t>
            </a:r>
            <a:endParaRPr lang="es-ES" sz="2400" dirty="0"/>
          </a:p>
        </p:txBody>
      </p:sp>
      <p:sp>
        <p:nvSpPr>
          <p:cNvPr id="3" name="2 Marcador de contenido"/>
          <p:cNvSpPr>
            <a:spLocks noGrp="1"/>
          </p:cNvSpPr>
          <p:nvPr>
            <p:ph sz="quarter" idx="13"/>
          </p:nvPr>
        </p:nvSpPr>
        <p:spPr>
          <a:xfrm>
            <a:off x="683568" y="1772816"/>
            <a:ext cx="4038600" cy="4525963"/>
          </a:xfrm>
        </p:spPr>
        <p:txBody>
          <a:bodyPr>
            <a:normAutofit/>
          </a:bodyPr>
          <a:lstStyle/>
          <a:p>
            <a:r>
              <a:rPr lang="es-ES" dirty="0" smtClean="0"/>
              <a:t>Insostenible por tres razones: </a:t>
            </a:r>
          </a:p>
          <a:p>
            <a:pPr marL="365760" lvl="1" indent="0">
              <a:buNone/>
            </a:pPr>
            <a:endParaRPr lang="es-ES" sz="1800" dirty="0" smtClean="0"/>
          </a:p>
          <a:p>
            <a:pPr lvl="1"/>
            <a:r>
              <a:rPr lang="es-ES" sz="1600" dirty="0" smtClean="0"/>
              <a:t>Salto de hace más de 10.000 años  a la década de 1980 </a:t>
            </a:r>
          </a:p>
          <a:p>
            <a:pPr lvl="1"/>
            <a:endParaRPr lang="es-ES" sz="1600" dirty="0" smtClean="0"/>
          </a:p>
          <a:p>
            <a:pPr lvl="1"/>
            <a:r>
              <a:rPr lang="es-ES" sz="1600" dirty="0" smtClean="0"/>
              <a:t>Salto de </a:t>
            </a:r>
            <a:r>
              <a:rPr lang="es-ES" sz="1600" dirty="0" err="1" smtClean="0"/>
              <a:t>polimorfimos</a:t>
            </a:r>
            <a:r>
              <a:rPr lang="es-ES" sz="1600" dirty="0" smtClean="0"/>
              <a:t> genéticos a conductas humanas complejas </a:t>
            </a:r>
          </a:p>
          <a:p>
            <a:pPr marL="457200" lvl="1" indent="0">
              <a:buNone/>
            </a:pPr>
            <a:endParaRPr lang="es-ES" sz="1600" dirty="0" smtClean="0"/>
          </a:p>
          <a:p>
            <a:pPr lvl="1"/>
            <a:r>
              <a:rPr lang="es-ES" sz="1600" dirty="0" smtClean="0"/>
              <a:t>Mucho suponer que la atención, el acecho, la planificación y la espera no eran importantes para la caza y recolección</a:t>
            </a:r>
            <a:endParaRPr lang="es-ES" sz="1600" dirty="0"/>
          </a:p>
        </p:txBody>
      </p:sp>
      <p:sp>
        <p:nvSpPr>
          <p:cNvPr id="4" name="3 Marcador de contenido"/>
          <p:cNvSpPr>
            <a:spLocks noGrp="1"/>
          </p:cNvSpPr>
          <p:nvPr>
            <p:ph sz="quarter" idx="14"/>
          </p:nvPr>
        </p:nvSpPr>
        <p:spPr>
          <a:xfrm>
            <a:off x="4355976" y="1844824"/>
            <a:ext cx="4038600" cy="4525963"/>
          </a:xfrm>
        </p:spPr>
        <p:txBody>
          <a:bodyPr>
            <a:normAutofit/>
          </a:bodyPr>
          <a:lstStyle/>
          <a:p>
            <a:r>
              <a:rPr lang="es-ES" dirty="0" smtClean="0"/>
              <a:t>El nomadismo de los tiempos digitales:  </a:t>
            </a:r>
          </a:p>
          <a:p>
            <a:pPr marL="0" indent="0">
              <a:buNone/>
            </a:pPr>
            <a:endParaRPr lang="es-ES" dirty="0" smtClean="0"/>
          </a:p>
          <a:p>
            <a:pPr lvl="1"/>
            <a:r>
              <a:rPr lang="es-ES" sz="1600" dirty="0" smtClean="0"/>
              <a:t>La caza y recolección de datos en internet prima sobre el lobero y cultivo del conocimiento </a:t>
            </a:r>
          </a:p>
          <a:p>
            <a:pPr marL="457200" lvl="1" indent="0">
              <a:buNone/>
            </a:pPr>
            <a:endParaRPr lang="es-ES" sz="1600" dirty="0" smtClean="0"/>
          </a:p>
          <a:p>
            <a:pPr lvl="1"/>
            <a:r>
              <a:rPr lang="es-ES" sz="1600" dirty="0" smtClean="0"/>
              <a:t>La vida sin pausa conectados 24 horas al día 7 días a la semana </a:t>
            </a:r>
          </a:p>
          <a:p>
            <a:pPr lvl="1"/>
            <a:endParaRPr lang="es-ES" sz="1600" dirty="0" smtClean="0"/>
          </a:p>
          <a:p>
            <a:pPr lvl="1"/>
            <a:r>
              <a:rPr lang="es-ES" sz="1600" dirty="0"/>
              <a:t>P</a:t>
            </a:r>
            <a:r>
              <a:rPr lang="es-ES" sz="1600" dirty="0" smtClean="0"/>
              <a:t>romoción del gen de la aventura  </a:t>
            </a:r>
          </a:p>
          <a:p>
            <a:endParaRPr lang="es-ES" sz="1800" dirty="0"/>
          </a:p>
          <a:p>
            <a:pPr marL="0" indent="0">
              <a:buNone/>
            </a:pPr>
            <a:r>
              <a:rPr lang="es-ES" sz="1200" dirty="0" smtClean="0">
                <a:sym typeface="Wingdings" panose="05000000000000000000" pitchFamily="2" charset="2"/>
              </a:rPr>
              <a:t>	</a:t>
            </a:r>
            <a:endParaRPr lang="es-ES" sz="1300" dirty="0"/>
          </a:p>
        </p:txBody>
      </p:sp>
    </p:spTree>
    <p:extLst>
      <p:ext uri="{BB962C8B-B14F-4D97-AF65-F5344CB8AC3E}">
        <p14:creationId xmlns:p14="http://schemas.microsoft.com/office/powerpoint/2010/main" val="95684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92696"/>
            <a:ext cx="8229600" cy="1143000"/>
          </a:xfrm>
        </p:spPr>
        <p:txBody>
          <a:bodyPr>
            <a:normAutofit fontScale="90000"/>
          </a:bodyPr>
          <a:lstStyle/>
          <a:p>
            <a:r>
              <a:rPr lang="es-ES" sz="3100" dirty="0"/>
              <a:t>El problema está entre el asentamiento y el nomadismo de los tiempos que corren</a:t>
            </a:r>
            <a:r>
              <a:rPr lang="es-ES" dirty="0"/>
              <a:t> </a:t>
            </a:r>
          </a:p>
        </p:txBody>
      </p:sp>
      <p:sp>
        <p:nvSpPr>
          <p:cNvPr id="3" name="2 Marcador de contenido"/>
          <p:cNvSpPr>
            <a:spLocks noGrp="1"/>
          </p:cNvSpPr>
          <p:nvPr>
            <p:ph idx="1"/>
          </p:nvPr>
        </p:nvSpPr>
        <p:spPr/>
        <p:txBody>
          <a:bodyPr>
            <a:normAutofit fontScale="40000" lnSpcReduction="20000"/>
          </a:bodyPr>
          <a:lstStyle/>
          <a:p>
            <a:endParaRPr lang="es-ES" sz="2400" dirty="0" smtClean="0"/>
          </a:p>
          <a:p>
            <a:r>
              <a:rPr lang="es-ES" sz="5500" dirty="0" smtClean="0"/>
              <a:t>Por un lado, se espera que el niño aprenda a estar sentado y, por otro, que haga lo que quiera </a:t>
            </a:r>
          </a:p>
          <a:p>
            <a:endParaRPr lang="es-ES" sz="5500" dirty="0" smtClean="0"/>
          </a:p>
          <a:p>
            <a:r>
              <a:rPr lang="es-ES" sz="5500" dirty="0" smtClean="0"/>
              <a:t>Entre la estandarización escolar y la distracción en casa como sea: entre PISA y casa </a:t>
            </a:r>
          </a:p>
          <a:p>
            <a:endParaRPr lang="es-ES" sz="5500" dirty="0" smtClean="0"/>
          </a:p>
          <a:p>
            <a:r>
              <a:rPr lang="es-ES" sz="5500" dirty="0" smtClean="0"/>
              <a:t>El TDAH entre el </a:t>
            </a:r>
            <a:r>
              <a:rPr lang="es-ES" sz="5500" dirty="0" err="1" smtClean="0"/>
              <a:t>DAHPa</a:t>
            </a:r>
            <a:r>
              <a:rPr lang="es-ES" sz="5500" dirty="0" smtClean="0"/>
              <a:t> y el </a:t>
            </a:r>
            <a:r>
              <a:rPr lang="es-ES" sz="5500" dirty="0" err="1" smtClean="0"/>
              <a:t>DAPro</a:t>
            </a:r>
            <a:r>
              <a:rPr lang="es-ES" sz="5500" dirty="0" smtClean="0"/>
              <a:t> </a:t>
            </a:r>
          </a:p>
          <a:p>
            <a:endParaRPr lang="es-ES" sz="5500" dirty="0" smtClean="0"/>
          </a:p>
          <a:p>
            <a:r>
              <a:rPr lang="es-ES" sz="5500" dirty="0" smtClean="0"/>
              <a:t>El problema del problema es su conversión en una enfermedad o trastorno: el TDAH </a:t>
            </a:r>
          </a:p>
          <a:p>
            <a:pPr marL="0" indent="0">
              <a:buNone/>
            </a:pPr>
            <a:endParaRPr lang="es-ES" sz="2400" dirty="0" smtClean="0"/>
          </a:p>
          <a:p>
            <a:pPr marL="0" indent="0">
              <a:buNone/>
            </a:pPr>
            <a:endParaRPr lang="es-ES" sz="2400" dirty="0" smtClean="0"/>
          </a:p>
          <a:p>
            <a:pPr marL="0" indent="0">
              <a:buNone/>
            </a:pPr>
            <a:endParaRPr lang="es-ES" dirty="0"/>
          </a:p>
          <a:p>
            <a:pPr marL="0" indent="0">
              <a:buNone/>
            </a:pPr>
            <a:endParaRPr lang="es-ES" sz="2400" dirty="0" smtClean="0"/>
          </a:p>
          <a:p>
            <a:pPr marL="0" indent="0">
              <a:buNone/>
            </a:pPr>
            <a:endParaRPr lang="es-ES" sz="2800" dirty="0"/>
          </a:p>
          <a:p>
            <a:endParaRPr lang="es-ES" sz="2800" dirty="0"/>
          </a:p>
        </p:txBody>
      </p:sp>
    </p:spTree>
    <p:extLst>
      <p:ext uri="{BB962C8B-B14F-4D97-AF65-F5344CB8AC3E}">
        <p14:creationId xmlns:p14="http://schemas.microsoft.com/office/powerpoint/2010/main" val="83367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t>El TDAH existe como etiqueta (desafortunada) y discurso (interesado)</a:t>
            </a:r>
            <a:endParaRPr lang="es-ES" sz="2400" dirty="0"/>
          </a:p>
        </p:txBody>
      </p:sp>
      <p:sp>
        <p:nvSpPr>
          <p:cNvPr id="3" name="2 Marcador de contenido"/>
          <p:cNvSpPr>
            <a:spLocks noGrp="1"/>
          </p:cNvSpPr>
          <p:nvPr>
            <p:ph idx="1"/>
          </p:nvPr>
        </p:nvSpPr>
        <p:spPr/>
        <p:txBody>
          <a:bodyPr>
            <a:normAutofit fontScale="92500" lnSpcReduction="10000"/>
          </a:bodyPr>
          <a:lstStyle/>
          <a:p>
            <a:pPr marL="0" indent="0">
              <a:buNone/>
            </a:pPr>
            <a:r>
              <a:rPr lang="es-ES" dirty="0" smtClean="0"/>
              <a:t>	</a:t>
            </a:r>
          </a:p>
          <a:p>
            <a:pPr marL="0" indent="0">
              <a:buNone/>
            </a:pPr>
            <a:r>
              <a:rPr lang="es-ES" dirty="0"/>
              <a:t>	</a:t>
            </a:r>
            <a:r>
              <a:rPr lang="es-ES" dirty="0" smtClean="0"/>
              <a:t>que </a:t>
            </a:r>
            <a:r>
              <a:rPr lang="es-ES" dirty="0"/>
              <a:t>se refiere a ciertos problemas </a:t>
            </a:r>
            <a:r>
              <a:rPr lang="es-ES" dirty="0" smtClean="0"/>
              <a:t>	relacionados </a:t>
            </a:r>
            <a:r>
              <a:rPr lang="es-ES" dirty="0"/>
              <a:t>con el </a:t>
            </a:r>
            <a:r>
              <a:rPr lang="es-ES" b="1" dirty="0"/>
              <a:t>autocontrol</a:t>
            </a:r>
            <a:r>
              <a:rPr lang="es-ES" dirty="0"/>
              <a:t> esperable </a:t>
            </a:r>
            <a:r>
              <a:rPr lang="es-ES" dirty="0" smtClean="0"/>
              <a:t>	de </a:t>
            </a:r>
            <a:r>
              <a:rPr lang="es-ES" dirty="0"/>
              <a:t>los niños, así como en su caso de los </a:t>
            </a:r>
            <a:r>
              <a:rPr lang="es-ES" dirty="0" smtClean="0"/>
              <a:t>	adultos </a:t>
            </a:r>
          </a:p>
          <a:p>
            <a:pPr marL="0" indent="0">
              <a:buNone/>
            </a:pPr>
            <a:endParaRPr lang="es-ES" sz="2200" dirty="0" smtClean="0"/>
          </a:p>
          <a:p>
            <a:pPr marL="0" indent="0">
              <a:buNone/>
            </a:pPr>
            <a:r>
              <a:rPr lang="es-ES" sz="2800" dirty="0" smtClean="0"/>
              <a:t>La cuestión es que se trata de </a:t>
            </a:r>
            <a:r>
              <a:rPr lang="es-ES" sz="2800" b="1" dirty="0" smtClean="0"/>
              <a:t>habilidades que se aprenden (o no)</a:t>
            </a:r>
            <a:r>
              <a:rPr lang="es-ES" sz="2800" dirty="0" smtClean="0"/>
              <a:t> en el proceso de socialización de los niños, aun cuando no se enseñan formalmente </a:t>
            </a:r>
          </a:p>
          <a:p>
            <a:pPr marL="0" indent="0">
              <a:buNone/>
            </a:pPr>
            <a:endParaRPr lang="es-ES" dirty="0" smtClean="0"/>
          </a:p>
        </p:txBody>
      </p:sp>
    </p:spTree>
    <p:extLst>
      <p:ext uri="{BB962C8B-B14F-4D97-AF65-F5344CB8AC3E}">
        <p14:creationId xmlns:p14="http://schemas.microsoft.com/office/powerpoint/2010/main" val="155968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t>TDAH: cosa de autocontrol que se aprende o todavía no se ha aprendido</a:t>
            </a:r>
            <a:endParaRPr lang="es-ES" sz="3200" dirty="0"/>
          </a:p>
        </p:txBody>
      </p:sp>
      <p:sp>
        <p:nvSpPr>
          <p:cNvPr id="3" name="2 Marcador de contenido"/>
          <p:cNvSpPr>
            <a:spLocks noGrp="1"/>
          </p:cNvSpPr>
          <p:nvPr>
            <p:ph idx="1"/>
          </p:nvPr>
        </p:nvSpPr>
        <p:spPr/>
        <p:txBody>
          <a:bodyPr>
            <a:normAutofit fontScale="85000" lnSpcReduction="10000"/>
          </a:bodyPr>
          <a:lstStyle/>
          <a:p>
            <a:endParaRPr lang="es-ES" sz="2400" dirty="0" smtClean="0"/>
          </a:p>
          <a:p>
            <a:r>
              <a:rPr lang="es-ES" sz="2400" dirty="0" smtClean="0"/>
              <a:t>Conocimientos fundamentales de la psicología dan cuenta del proceso (Vygotsky y </a:t>
            </a:r>
            <a:r>
              <a:rPr lang="es-ES" sz="2400" dirty="0" err="1" smtClean="0"/>
              <a:t>Skinner</a:t>
            </a:r>
            <a:r>
              <a:rPr lang="es-ES" sz="2400" dirty="0" smtClean="0"/>
              <a:t>): </a:t>
            </a:r>
          </a:p>
          <a:p>
            <a:pPr lvl="1"/>
            <a:r>
              <a:rPr lang="es-ES" sz="2000" dirty="0"/>
              <a:t>Modelos: lo que se ve hacer a otros </a:t>
            </a:r>
          </a:p>
          <a:p>
            <a:pPr lvl="1"/>
            <a:r>
              <a:rPr lang="es-ES" sz="2000" dirty="0"/>
              <a:t>Contingencias: lo que ocurre cuando se hace una cosa u otra</a:t>
            </a:r>
          </a:p>
          <a:p>
            <a:pPr lvl="1"/>
            <a:r>
              <a:rPr lang="es-ES" sz="2000" dirty="0"/>
              <a:t>Reglas: lo que está establecido que se debe o no hacer </a:t>
            </a:r>
          </a:p>
          <a:p>
            <a:pPr lvl="1"/>
            <a:r>
              <a:rPr lang="es-ES" sz="2000" dirty="0"/>
              <a:t>Autorregulación por el lenguaje en un contexto social</a:t>
            </a:r>
          </a:p>
          <a:p>
            <a:pPr marL="0" indent="0">
              <a:buNone/>
            </a:pPr>
            <a:endParaRPr lang="es-ES" sz="2400" dirty="0" smtClean="0"/>
          </a:p>
          <a:p>
            <a:r>
              <a:rPr lang="es-ES" sz="2400" dirty="0" smtClean="0"/>
              <a:t>La conducta pautada en orden a realizar una tarea y la espera se aprenden y enseñan en la práctica cotidiana, empezando por los juegos </a:t>
            </a:r>
          </a:p>
          <a:p>
            <a:pPr lvl="1"/>
            <a:endParaRPr lang="es-ES" dirty="0"/>
          </a:p>
        </p:txBody>
      </p:sp>
    </p:spTree>
    <p:extLst>
      <p:ext uri="{BB962C8B-B14F-4D97-AF65-F5344CB8AC3E}">
        <p14:creationId xmlns:p14="http://schemas.microsoft.com/office/powerpoint/2010/main" val="314885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a:bodyPr>
          <a:lstStyle/>
          <a:p>
            <a:r>
              <a:rPr lang="es-ES" sz="4400" dirty="0" smtClean="0"/>
              <a:t>¿Existe o no existe el TDAH?</a:t>
            </a:r>
            <a:endParaRPr lang="es-ES" sz="4400" dirty="0"/>
          </a:p>
        </p:txBody>
      </p:sp>
      <p:sp>
        <p:nvSpPr>
          <p:cNvPr id="3" name="2 Marcador de texto"/>
          <p:cNvSpPr>
            <a:spLocks noGrp="1"/>
          </p:cNvSpPr>
          <p:nvPr>
            <p:ph type="body" idx="1"/>
          </p:nvPr>
        </p:nvSpPr>
        <p:spPr>
          <a:xfrm>
            <a:off x="1043608" y="2060848"/>
            <a:ext cx="4040188" cy="639762"/>
          </a:xfrm>
        </p:spPr>
        <p:txBody>
          <a:bodyPr>
            <a:noAutofit/>
          </a:bodyPr>
          <a:lstStyle/>
          <a:p>
            <a:pPr algn="l"/>
            <a:r>
              <a:rPr lang="es-ES" dirty="0" smtClean="0"/>
              <a:t>No existe </a:t>
            </a:r>
          </a:p>
          <a:p>
            <a:pPr algn="l"/>
            <a:r>
              <a:rPr lang="es-ES" dirty="0" smtClean="0"/>
              <a:t>como entidad clínica</a:t>
            </a:r>
            <a:endParaRPr lang="es-ES" dirty="0"/>
          </a:p>
        </p:txBody>
      </p:sp>
      <p:sp>
        <p:nvSpPr>
          <p:cNvPr id="5" name="4 Marcador de texto"/>
          <p:cNvSpPr>
            <a:spLocks noGrp="1"/>
          </p:cNvSpPr>
          <p:nvPr>
            <p:ph type="body" sz="quarter" idx="3"/>
          </p:nvPr>
        </p:nvSpPr>
        <p:spPr>
          <a:xfrm>
            <a:off x="4644008" y="2060848"/>
            <a:ext cx="4041775" cy="639762"/>
          </a:xfrm>
        </p:spPr>
        <p:txBody>
          <a:bodyPr>
            <a:noAutofit/>
          </a:bodyPr>
          <a:lstStyle/>
          <a:p>
            <a:pPr algn="l"/>
            <a:r>
              <a:rPr lang="es-ES" dirty="0" smtClean="0"/>
              <a:t>Existe </a:t>
            </a:r>
          </a:p>
          <a:p>
            <a:pPr algn="l"/>
            <a:r>
              <a:rPr lang="es-ES" dirty="0" smtClean="0"/>
              <a:t>como etiqueta y discurso</a:t>
            </a:r>
            <a:endParaRPr lang="es-ES" dirty="0"/>
          </a:p>
        </p:txBody>
      </p:sp>
      <p:sp>
        <p:nvSpPr>
          <p:cNvPr id="4" name="3 Marcador de contenido"/>
          <p:cNvSpPr>
            <a:spLocks noGrp="1"/>
          </p:cNvSpPr>
          <p:nvPr>
            <p:ph sz="quarter" idx="13"/>
          </p:nvPr>
        </p:nvSpPr>
        <p:spPr>
          <a:xfrm>
            <a:off x="971600" y="2780928"/>
            <a:ext cx="3931920" cy="3489960"/>
          </a:xfrm>
        </p:spPr>
        <p:txBody>
          <a:bodyPr>
            <a:normAutofit/>
          </a:bodyPr>
          <a:lstStyle/>
          <a:p>
            <a:pPr marL="0" indent="0">
              <a:buNone/>
            </a:pPr>
            <a:endParaRPr lang="es-ES" dirty="0" smtClean="0"/>
          </a:p>
          <a:p>
            <a:pPr marL="0" indent="0">
              <a:buNone/>
            </a:pPr>
            <a:r>
              <a:rPr lang="es-ES" dirty="0" smtClean="0"/>
              <a:t>que responda a un diagnóstico con validez y suponga una condición neurobiológica y un origen genético según se da a entender. </a:t>
            </a:r>
          </a:p>
          <a:p>
            <a:pPr marL="0" indent="0">
              <a:buNone/>
            </a:pPr>
            <a:endParaRPr lang="es-ES" dirty="0" smtClean="0"/>
          </a:p>
          <a:p>
            <a:pPr marL="0" indent="0">
              <a:buNone/>
            </a:pPr>
            <a:endParaRPr lang="es-ES" dirty="0"/>
          </a:p>
        </p:txBody>
      </p:sp>
      <p:sp>
        <p:nvSpPr>
          <p:cNvPr id="6" name="5 Marcador de contenido"/>
          <p:cNvSpPr>
            <a:spLocks noGrp="1"/>
          </p:cNvSpPr>
          <p:nvPr>
            <p:ph sz="quarter" idx="14"/>
          </p:nvPr>
        </p:nvSpPr>
        <p:spPr>
          <a:xfrm>
            <a:off x="4644008" y="2852936"/>
            <a:ext cx="3799728" cy="3172968"/>
          </a:xfrm>
        </p:spPr>
        <p:txBody>
          <a:bodyPr>
            <a:normAutofit/>
          </a:bodyPr>
          <a:lstStyle/>
          <a:p>
            <a:pPr marL="0" indent="0">
              <a:buNone/>
            </a:pPr>
            <a:endParaRPr lang="es-ES" dirty="0" smtClean="0"/>
          </a:p>
          <a:p>
            <a:pPr marL="0" indent="0">
              <a:buNone/>
            </a:pPr>
            <a:r>
              <a:rPr lang="es-ES" dirty="0" smtClean="0"/>
              <a:t>que se refiere a ciertos problemas relacionados con el autocontrol esperable de los niños, así como en su caso de los adultos.</a:t>
            </a:r>
          </a:p>
          <a:p>
            <a:pPr marL="0" indent="0">
              <a:buNone/>
            </a:pPr>
            <a:endParaRPr lang="es-ES" dirty="0"/>
          </a:p>
          <a:p>
            <a:pPr marL="0" indent="0">
              <a:buNone/>
            </a:pPr>
            <a:endParaRPr lang="es-ES" dirty="0" smtClean="0"/>
          </a:p>
          <a:p>
            <a:pPr marL="0" indent="0">
              <a:buNone/>
            </a:pPr>
            <a:endParaRPr lang="es-ES" dirty="0"/>
          </a:p>
        </p:txBody>
      </p:sp>
    </p:spTree>
    <p:extLst>
      <p:ext uri="{BB962C8B-B14F-4D97-AF65-F5344CB8AC3E}">
        <p14:creationId xmlns:p14="http://schemas.microsoft.com/office/powerpoint/2010/main" val="1617566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Aprender a esperar</a:t>
            </a:r>
            <a:endParaRPr lang="es-ES" dirty="0"/>
          </a:p>
        </p:txBody>
      </p:sp>
      <p:sp>
        <p:nvSpPr>
          <p:cNvPr id="3" name="2 Marcador de contenido"/>
          <p:cNvSpPr>
            <a:spLocks noGrp="1"/>
          </p:cNvSpPr>
          <p:nvPr>
            <p:ph idx="1"/>
          </p:nvPr>
        </p:nvSpPr>
        <p:spPr/>
        <p:txBody>
          <a:bodyPr>
            <a:normAutofit fontScale="77500" lnSpcReduction="20000"/>
          </a:bodyPr>
          <a:lstStyle/>
          <a:p>
            <a:r>
              <a:rPr lang="es-ES" dirty="0" smtClean="0"/>
              <a:t>El famoso “test de la golosina” y la capacidad de demorar la gratificación</a:t>
            </a:r>
          </a:p>
          <a:p>
            <a:endParaRPr lang="es-ES" dirty="0" smtClean="0"/>
          </a:p>
          <a:p>
            <a:r>
              <a:rPr lang="es-ES" dirty="0" smtClean="0"/>
              <a:t>Aunque el desarrollo del autocontrol no se circunscribe a la infancia, su aprendizaje temprano es una buena condición para el subsiguiente desarrollo </a:t>
            </a:r>
          </a:p>
          <a:p>
            <a:endParaRPr lang="en-US" sz="2000" dirty="0" smtClean="0"/>
          </a:p>
          <a:p>
            <a:pPr marL="457200" lvl="1" indent="0">
              <a:buNone/>
            </a:pPr>
            <a:r>
              <a:rPr lang="en-US" sz="1600" dirty="0" smtClean="0">
                <a:sym typeface="Wingdings" panose="05000000000000000000" pitchFamily="2" charset="2"/>
              </a:rPr>
              <a:t> </a:t>
            </a:r>
            <a:r>
              <a:rPr lang="en-US" sz="1600" dirty="0" smtClean="0"/>
              <a:t>Casey</a:t>
            </a:r>
            <a:r>
              <a:rPr lang="en-US" sz="1600" dirty="0"/>
              <a:t>, B. J., Somerville, L. H., </a:t>
            </a:r>
            <a:r>
              <a:rPr lang="en-US" sz="1600" dirty="0" err="1"/>
              <a:t>Gotlib</a:t>
            </a:r>
            <a:r>
              <a:rPr lang="en-US" sz="1600" dirty="0"/>
              <a:t>, I. H., </a:t>
            </a:r>
            <a:r>
              <a:rPr lang="en-US" sz="1600" dirty="0" err="1"/>
              <a:t>Ayduk</a:t>
            </a:r>
            <a:r>
              <a:rPr lang="en-US" sz="1600" dirty="0"/>
              <a:t>, O., Franklin, N. T., </a:t>
            </a:r>
            <a:r>
              <a:rPr lang="en-US" sz="1600" dirty="0" err="1"/>
              <a:t>Askren</a:t>
            </a:r>
            <a:r>
              <a:rPr lang="en-US" sz="1600" dirty="0"/>
              <a:t>, M. K., … </a:t>
            </a:r>
            <a:r>
              <a:rPr lang="en-US" sz="1600" dirty="0" err="1"/>
              <a:t>Shoda</a:t>
            </a:r>
            <a:r>
              <a:rPr lang="en-US" sz="1600" dirty="0"/>
              <a:t>, Y. (2011). Behavioral and neural correlates of delay of gratification 40 years later. </a:t>
            </a:r>
            <a:r>
              <a:rPr lang="en-US" sz="1600" i="1" dirty="0"/>
              <a:t>Proceedings of the National Academy of Sciences, 108</a:t>
            </a:r>
            <a:r>
              <a:rPr lang="en-US" sz="1600" dirty="0"/>
              <a:t>, 14998–15003</a:t>
            </a:r>
            <a:r>
              <a:rPr lang="en-US" sz="1600" dirty="0" smtClean="0"/>
              <a:t>. </a:t>
            </a:r>
          </a:p>
          <a:p>
            <a:pPr marL="457200" lvl="1" indent="0">
              <a:buNone/>
            </a:pPr>
            <a:r>
              <a:rPr lang="en-US" sz="1600" dirty="0" smtClean="0">
                <a:sym typeface="Wingdings" panose="05000000000000000000" pitchFamily="2" charset="2"/>
              </a:rPr>
              <a:t> </a:t>
            </a:r>
            <a:r>
              <a:rPr lang="en-US" sz="1600" dirty="0" smtClean="0"/>
              <a:t>Moffitt</a:t>
            </a:r>
            <a:r>
              <a:rPr lang="en-US" sz="1600" dirty="0"/>
              <a:t>, T. E., </a:t>
            </a:r>
            <a:r>
              <a:rPr lang="en-US" sz="1600" dirty="0" err="1"/>
              <a:t>Arseneault</a:t>
            </a:r>
            <a:r>
              <a:rPr lang="en-US" sz="1600" dirty="0"/>
              <a:t>, L., </a:t>
            </a:r>
            <a:r>
              <a:rPr lang="en-US" sz="1600" dirty="0" err="1"/>
              <a:t>Belsky</a:t>
            </a:r>
            <a:r>
              <a:rPr lang="en-US" sz="1600" dirty="0"/>
              <a:t>, D., Dickson, N., </a:t>
            </a:r>
            <a:r>
              <a:rPr lang="en-US" sz="1600" dirty="0" err="1"/>
              <a:t>Hancox</a:t>
            </a:r>
            <a:r>
              <a:rPr lang="en-US" sz="1600" dirty="0"/>
              <a:t>, R. J., Harrington, H. L., . . . </a:t>
            </a:r>
            <a:r>
              <a:rPr lang="en-US" sz="1600" dirty="0" err="1"/>
              <a:t>Caspi</a:t>
            </a:r>
            <a:r>
              <a:rPr lang="en-US" sz="1600" dirty="0"/>
              <a:t>, A. (2011). A gradient of childhood self-control predicts health, wealth, and public safety. </a:t>
            </a:r>
            <a:r>
              <a:rPr lang="en-US" sz="1600" i="1" dirty="0"/>
              <a:t>Proceedings of the National Academy of Sciences, 108</a:t>
            </a:r>
            <a:r>
              <a:rPr lang="en-US" sz="1600" dirty="0"/>
              <a:t>, 2693–2698. </a:t>
            </a:r>
          </a:p>
          <a:p>
            <a:pPr marL="457200" lvl="1" indent="0">
              <a:buNone/>
            </a:pPr>
            <a:r>
              <a:rPr lang="es-ES" sz="1600" dirty="0" smtClean="0">
                <a:sym typeface="Wingdings" panose="05000000000000000000" pitchFamily="2" charset="2"/>
              </a:rPr>
              <a:t> </a:t>
            </a:r>
            <a:r>
              <a:rPr lang="es-ES" sz="1600" dirty="0" err="1" smtClean="0"/>
              <a:t>Mischel</a:t>
            </a:r>
            <a:r>
              <a:rPr lang="es-ES" sz="1600" dirty="0" smtClean="0"/>
              <a:t>, W. (2015). </a:t>
            </a:r>
            <a:r>
              <a:rPr lang="es-ES" sz="1600" i="1" dirty="0" smtClean="0"/>
              <a:t>El test de la golosina</a:t>
            </a:r>
            <a:r>
              <a:rPr lang="es-ES" sz="1600" dirty="0" smtClean="0"/>
              <a:t>. Debate </a:t>
            </a:r>
          </a:p>
          <a:p>
            <a:endParaRPr lang="es-ES" dirty="0"/>
          </a:p>
        </p:txBody>
      </p:sp>
    </p:spTree>
    <p:extLst>
      <p:ext uri="{BB962C8B-B14F-4D97-AF65-F5344CB8AC3E}">
        <p14:creationId xmlns:p14="http://schemas.microsoft.com/office/powerpoint/2010/main" val="166853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8" name="7 Marcador de contenido"/>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1340768"/>
            <a:ext cx="2536624" cy="3888477"/>
          </a:xfrm>
        </p:spPr>
      </p:pic>
      <p:pic>
        <p:nvPicPr>
          <p:cNvPr id="10" name="9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347864" y="2060848"/>
            <a:ext cx="4688202" cy="2660027"/>
          </a:xfrm>
        </p:spPr>
      </p:pic>
    </p:spTree>
    <p:extLst>
      <p:ext uri="{BB962C8B-B14F-4D97-AF65-F5344CB8AC3E}">
        <p14:creationId xmlns:p14="http://schemas.microsoft.com/office/powerpoint/2010/main" val="639874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smtClean="0"/>
              <a:t>Lo mejor que se puede hacer, sin necesidad de diagnóstico, </a:t>
            </a:r>
            <a:br>
              <a:rPr lang="es-ES" sz="2400" dirty="0" smtClean="0"/>
            </a:br>
            <a:r>
              <a:rPr lang="es-ES" sz="2400" dirty="0" smtClean="0"/>
              <a:t>a nivel del problema</a:t>
            </a:r>
            <a:endParaRPr lang="es-ES" sz="2400" dirty="0"/>
          </a:p>
        </p:txBody>
      </p:sp>
      <p:sp>
        <p:nvSpPr>
          <p:cNvPr id="3" name="2 Marcador de texto"/>
          <p:cNvSpPr>
            <a:spLocks noGrp="1"/>
          </p:cNvSpPr>
          <p:nvPr>
            <p:ph type="body" idx="1"/>
          </p:nvPr>
        </p:nvSpPr>
        <p:spPr/>
        <p:txBody>
          <a:bodyPr/>
          <a:lstStyle/>
          <a:p>
            <a:pPr algn="ctr"/>
            <a:r>
              <a:rPr lang="es-ES" dirty="0" smtClean="0"/>
              <a:t>Para niños de 3-5 años</a:t>
            </a:r>
            <a:endParaRPr lang="es-ES" dirty="0"/>
          </a:p>
        </p:txBody>
      </p:sp>
      <p:sp>
        <p:nvSpPr>
          <p:cNvPr id="5" name="4 Marcador de texto"/>
          <p:cNvSpPr>
            <a:spLocks noGrp="1"/>
          </p:cNvSpPr>
          <p:nvPr>
            <p:ph type="body" sz="quarter" idx="3"/>
          </p:nvPr>
        </p:nvSpPr>
        <p:spPr/>
        <p:txBody>
          <a:bodyPr/>
          <a:lstStyle/>
          <a:p>
            <a:pPr algn="ctr"/>
            <a:r>
              <a:rPr lang="es-ES" dirty="0" smtClean="0"/>
              <a:t>Para escolares </a:t>
            </a:r>
            <a:endParaRPr lang="es-ES" dirty="0"/>
          </a:p>
        </p:txBody>
      </p:sp>
      <p:sp>
        <p:nvSpPr>
          <p:cNvPr id="4" name="3 Marcador de contenido"/>
          <p:cNvSpPr>
            <a:spLocks noGrp="1"/>
          </p:cNvSpPr>
          <p:nvPr>
            <p:ph sz="quarter" idx="13"/>
          </p:nvPr>
        </p:nvSpPr>
        <p:spPr/>
        <p:txBody>
          <a:bodyPr>
            <a:normAutofit fontScale="70000" lnSpcReduction="20000"/>
          </a:bodyPr>
          <a:lstStyle/>
          <a:p>
            <a:endParaRPr lang="es-ES" dirty="0" smtClean="0"/>
          </a:p>
          <a:p>
            <a:pPr marL="0" indent="0">
              <a:buNone/>
            </a:pPr>
            <a:r>
              <a:rPr lang="es-ES" dirty="0" smtClean="0"/>
              <a:t>Entrenamiento de padres en el</a:t>
            </a:r>
          </a:p>
          <a:p>
            <a:pPr lvl="1"/>
            <a:r>
              <a:rPr lang="es-ES" dirty="0" smtClean="0"/>
              <a:t>uso de juegos comunes para desarrollo del autocontrol (“Simón dice”; “baile congelado”…) </a:t>
            </a:r>
          </a:p>
          <a:p>
            <a:pPr lvl="1"/>
            <a:r>
              <a:rPr lang="es-ES" dirty="0" smtClean="0"/>
              <a:t>manejo de principios conductuales según diversos </a:t>
            </a:r>
            <a:r>
              <a:rPr lang="es-ES" dirty="0"/>
              <a:t>programas: </a:t>
            </a:r>
            <a:endParaRPr lang="es-ES" dirty="0" smtClean="0"/>
          </a:p>
          <a:p>
            <a:pPr lvl="2"/>
            <a:r>
              <a:rPr lang="es-ES" sz="1500" dirty="0" smtClean="0"/>
              <a:t>Programa </a:t>
            </a:r>
            <a:r>
              <a:rPr lang="es-ES" sz="1500" dirty="0"/>
              <a:t>Parental Positivo; </a:t>
            </a:r>
            <a:endParaRPr lang="es-ES" sz="1500" dirty="0" smtClean="0"/>
          </a:p>
          <a:p>
            <a:pPr lvl="2"/>
            <a:r>
              <a:rPr lang="es-ES" sz="1500" dirty="0" smtClean="0"/>
              <a:t>Años </a:t>
            </a:r>
            <a:r>
              <a:rPr lang="es-ES" sz="1500" dirty="0"/>
              <a:t>increíbles;  </a:t>
            </a:r>
            <a:endParaRPr lang="es-ES" sz="1500" dirty="0" smtClean="0"/>
          </a:p>
          <a:p>
            <a:pPr lvl="2"/>
            <a:r>
              <a:rPr lang="es-ES" sz="1500" dirty="0" smtClean="0"/>
              <a:t>Terapia </a:t>
            </a:r>
            <a:r>
              <a:rPr lang="es-ES" sz="1500" dirty="0"/>
              <a:t>de Interacción Padres-Hijos; </a:t>
            </a:r>
            <a:endParaRPr lang="es-ES" sz="1500" dirty="0" smtClean="0"/>
          </a:p>
          <a:p>
            <a:pPr lvl="2"/>
            <a:r>
              <a:rPr lang="es-ES" sz="1500" dirty="0" smtClean="0"/>
              <a:t>Programa </a:t>
            </a:r>
            <a:r>
              <a:rPr lang="es-ES" sz="1500" dirty="0"/>
              <a:t>Parental Nuevo Bosque</a:t>
            </a:r>
          </a:p>
          <a:p>
            <a:pPr lvl="1"/>
            <a:endParaRPr lang="es-ES" dirty="0" smtClean="0"/>
          </a:p>
          <a:p>
            <a:endParaRPr lang="es-ES" dirty="0"/>
          </a:p>
        </p:txBody>
      </p:sp>
      <p:sp>
        <p:nvSpPr>
          <p:cNvPr id="6" name="5 Marcador de contenido"/>
          <p:cNvSpPr>
            <a:spLocks noGrp="1"/>
          </p:cNvSpPr>
          <p:nvPr>
            <p:ph sz="quarter" idx="14"/>
          </p:nvPr>
        </p:nvSpPr>
        <p:spPr/>
        <p:txBody>
          <a:bodyPr>
            <a:normAutofit fontScale="85000" lnSpcReduction="10000"/>
          </a:bodyPr>
          <a:lstStyle/>
          <a:p>
            <a:pPr lvl="1"/>
            <a:endParaRPr lang="es-ES" sz="1800" dirty="0" smtClean="0"/>
          </a:p>
          <a:p>
            <a:pPr lvl="1"/>
            <a:r>
              <a:rPr lang="es-ES" sz="1800" dirty="0" smtClean="0"/>
              <a:t>Intervenciones </a:t>
            </a:r>
            <a:r>
              <a:rPr lang="es-ES" sz="1800" dirty="0"/>
              <a:t>conductuales en el aula</a:t>
            </a:r>
          </a:p>
          <a:p>
            <a:pPr lvl="1"/>
            <a:r>
              <a:rPr lang="es-ES" sz="1800" dirty="0"/>
              <a:t>Programa de autocontrol llevado en el niño</a:t>
            </a:r>
          </a:p>
          <a:p>
            <a:pPr lvl="1"/>
            <a:r>
              <a:rPr lang="es-ES" sz="1800" dirty="0"/>
              <a:t>Mejoras académicas en habilidades específicas</a:t>
            </a:r>
          </a:p>
          <a:p>
            <a:pPr lvl="1"/>
            <a:r>
              <a:rPr lang="es-ES" sz="1800" dirty="0"/>
              <a:t>Programas de comunicación casa-escuela </a:t>
            </a:r>
          </a:p>
          <a:p>
            <a:pPr lvl="1"/>
            <a:r>
              <a:rPr lang="es-ES" sz="1800" dirty="0"/>
              <a:t>Abordaje de dificultades en las relaciones sociales </a:t>
            </a:r>
          </a:p>
          <a:p>
            <a:endParaRPr lang="es-ES" dirty="0"/>
          </a:p>
        </p:txBody>
      </p:sp>
    </p:spTree>
    <p:extLst>
      <p:ext uri="{BB962C8B-B14F-4D97-AF65-F5344CB8AC3E}">
        <p14:creationId xmlns:p14="http://schemas.microsoft.com/office/powerpoint/2010/main" val="50360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Entrenamiento de padres </a:t>
            </a:r>
            <a:br>
              <a:rPr lang="es-ES" dirty="0" smtClean="0"/>
            </a:br>
            <a:r>
              <a:rPr lang="es-ES" dirty="0" smtClean="0"/>
              <a:t>en uso de juegos comunes</a:t>
            </a:r>
            <a:endParaRPr lang="es-ES" dirty="0"/>
          </a:p>
        </p:txBody>
      </p:sp>
      <p:sp>
        <p:nvSpPr>
          <p:cNvPr id="3" name="2 Marcador de texto"/>
          <p:cNvSpPr>
            <a:spLocks noGrp="1"/>
          </p:cNvSpPr>
          <p:nvPr>
            <p:ph type="body" idx="1"/>
          </p:nvPr>
        </p:nvSpPr>
        <p:spPr>
          <a:xfrm>
            <a:off x="467544" y="2132856"/>
            <a:ext cx="4040188" cy="639762"/>
          </a:xfrm>
        </p:spPr>
        <p:txBody>
          <a:bodyPr/>
          <a:lstStyle/>
          <a:p>
            <a:pPr algn="ctr"/>
            <a:r>
              <a:rPr lang="es-ES" dirty="0" smtClean="0"/>
              <a:t>“Simón dice”</a:t>
            </a:r>
            <a:endParaRPr lang="es-ES" dirty="0"/>
          </a:p>
        </p:txBody>
      </p:sp>
      <p:sp>
        <p:nvSpPr>
          <p:cNvPr id="5" name="4 Marcador de texto"/>
          <p:cNvSpPr>
            <a:spLocks noGrp="1"/>
          </p:cNvSpPr>
          <p:nvPr>
            <p:ph type="body" sz="quarter" idx="3"/>
          </p:nvPr>
        </p:nvSpPr>
        <p:spPr>
          <a:xfrm>
            <a:off x="4860032" y="1916832"/>
            <a:ext cx="2944368" cy="822960"/>
          </a:xfrm>
        </p:spPr>
        <p:txBody>
          <a:bodyPr/>
          <a:lstStyle/>
          <a:p>
            <a:pPr algn="ctr"/>
            <a:r>
              <a:rPr lang="es-ES" dirty="0" smtClean="0"/>
              <a:t>“Baile congelado”</a:t>
            </a:r>
            <a:endParaRPr lang="es-ES" dirty="0"/>
          </a:p>
        </p:txBody>
      </p:sp>
      <p:pic>
        <p:nvPicPr>
          <p:cNvPr id="7" name="6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88269" y="3191669"/>
            <a:ext cx="3048000" cy="2286000"/>
          </a:xfrm>
        </p:spPr>
      </p:pic>
      <p:pic>
        <p:nvPicPr>
          <p:cNvPr id="8" name="7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3370388"/>
            <a:ext cx="3227388" cy="1928561"/>
          </a:xfrm>
        </p:spPr>
      </p:pic>
    </p:spTree>
    <p:extLst>
      <p:ext uri="{BB962C8B-B14F-4D97-AF65-F5344CB8AC3E}">
        <p14:creationId xmlns:p14="http://schemas.microsoft.com/office/powerpoint/2010/main" val="33239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Entrenamiento de padres </a:t>
            </a:r>
            <a:br>
              <a:rPr lang="es-ES" dirty="0" smtClean="0"/>
            </a:br>
            <a:r>
              <a:rPr lang="es-ES" dirty="0" smtClean="0"/>
              <a:t>en principios conductuales</a:t>
            </a:r>
            <a:endParaRPr lang="es-ES" dirty="0"/>
          </a:p>
        </p:txBody>
      </p:sp>
      <p:sp>
        <p:nvSpPr>
          <p:cNvPr id="3" name="2 Marcador de contenido"/>
          <p:cNvSpPr>
            <a:spLocks noGrp="1"/>
          </p:cNvSpPr>
          <p:nvPr>
            <p:ph idx="1"/>
          </p:nvPr>
        </p:nvSpPr>
        <p:spPr/>
        <p:txBody>
          <a:bodyPr>
            <a:normAutofit/>
          </a:bodyPr>
          <a:lstStyle/>
          <a:p>
            <a:endParaRPr lang="es-ES" dirty="0"/>
          </a:p>
          <a:p>
            <a:r>
              <a:rPr lang="es-ES" sz="1500" dirty="0" err="1" smtClean="0"/>
              <a:t>Pelham</a:t>
            </a:r>
            <a:r>
              <a:rPr lang="es-ES" sz="1500" dirty="0" smtClean="0"/>
              <a:t> et al (</a:t>
            </a:r>
            <a:r>
              <a:rPr lang="es-ES" sz="1500" dirty="0"/>
              <a:t>2016): </a:t>
            </a:r>
            <a:r>
              <a:rPr lang="es-ES" sz="1500" dirty="0" err="1"/>
              <a:t>Treatment</a:t>
            </a:r>
            <a:r>
              <a:rPr lang="es-ES" sz="1500" dirty="0"/>
              <a:t> </a:t>
            </a:r>
            <a:r>
              <a:rPr lang="es-ES" sz="1500" dirty="0" err="1"/>
              <a:t>Sequencing</a:t>
            </a:r>
            <a:r>
              <a:rPr lang="es-ES" sz="1500" dirty="0"/>
              <a:t> </a:t>
            </a:r>
            <a:r>
              <a:rPr lang="es-ES" sz="1500" dirty="0" err="1"/>
              <a:t>for</a:t>
            </a:r>
            <a:r>
              <a:rPr lang="es-ES" sz="1500" dirty="0"/>
              <a:t> </a:t>
            </a:r>
            <a:r>
              <a:rPr lang="es-ES" sz="1500" dirty="0" err="1"/>
              <a:t>Childhood</a:t>
            </a:r>
            <a:r>
              <a:rPr lang="es-ES" sz="1500" dirty="0"/>
              <a:t> ADHD: A </a:t>
            </a:r>
            <a:r>
              <a:rPr lang="es-ES" sz="1500" dirty="0" err="1"/>
              <a:t>Multiple-Randomization</a:t>
            </a:r>
            <a:r>
              <a:rPr lang="es-ES" sz="1500" dirty="0"/>
              <a:t> </a:t>
            </a:r>
            <a:r>
              <a:rPr lang="es-ES" sz="1500" dirty="0" err="1"/>
              <a:t>Study</a:t>
            </a:r>
            <a:r>
              <a:rPr lang="es-ES" sz="1500" dirty="0"/>
              <a:t> of </a:t>
            </a:r>
            <a:r>
              <a:rPr lang="es-ES" sz="1500" dirty="0" err="1"/>
              <a:t>Adaptive</a:t>
            </a:r>
            <a:r>
              <a:rPr lang="es-ES" sz="1500" dirty="0"/>
              <a:t> </a:t>
            </a:r>
            <a:r>
              <a:rPr lang="es-ES" sz="1500" dirty="0" err="1"/>
              <a:t>Medication</a:t>
            </a:r>
            <a:r>
              <a:rPr lang="es-ES" sz="1500" dirty="0"/>
              <a:t> and </a:t>
            </a:r>
            <a:r>
              <a:rPr lang="es-ES" sz="1500" dirty="0" err="1"/>
              <a:t>Behavioral</a:t>
            </a:r>
            <a:r>
              <a:rPr lang="es-ES" sz="1500" dirty="0"/>
              <a:t> </a:t>
            </a:r>
            <a:r>
              <a:rPr lang="es-ES" sz="1500" dirty="0" err="1" smtClean="0"/>
              <a:t>Interventions</a:t>
            </a:r>
            <a:r>
              <a:rPr lang="es-ES" sz="1500" dirty="0" smtClean="0"/>
              <a:t>.  </a:t>
            </a:r>
            <a:r>
              <a:rPr lang="es-ES" sz="1500" b="1" dirty="0"/>
              <a:t>Journal of </a:t>
            </a:r>
            <a:r>
              <a:rPr lang="es-ES" sz="1500" b="1" dirty="0" err="1"/>
              <a:t>Clinical</a:t>
            </a:r>
            <a:r>
              <a:rPr lang="es-ES" sz="1500" b="1" dirty="0"/>
              <a:t> </a:t>
            </a:r>
            <a:r>
              <a:rPr lang="es-ES" sz="1500" b="1" dirty="0" err="1"/>
              <a:t>Child</a:t>
            </a:r>
            <a:r>
              <a:rPr lang="es-ES" sz="1500" b="1" dirty="0"/>
              <a:t> &amp; </a:t>
            </a:r>
            <a:r>
              <a:rPr lang="es-ES" sz="1500" b="1" dirty="0" err="1"/>
              <a:t>Adolescent</a:t>
            </a:r>
            <a:r>
              <a:rPr lang="es-ES" sz="1500" b="1" dirty="0"/>
              <a:t> Psychology </a:t>
            </a:r>
            <a:endParaRPr lang="es-ES" sz="1500" dirty="0" smtClean="0"/>
          </a:p>
          <a:p>
            <a:endParaRPr lang="es-ES" sz="1500" b="1" dirty="0" smtClean="0"/>
          </a:p>
          <a:p>
            <a:r>
              <a:rPr lang="es-ES" sz="1500" b="1" dirty="0" smtClean="0"/>
              <a:t>Ensayo aleatorio de asignación secuencial múltiple</a:t>
            </a:r>
            <a:r>
              <a:rPr lang="es-ES" sz="1500" dirty="0" smtClean="0"/>
              <a:t>: </a:t>
            </a:r>
          </a:p>
          <a:p>
            <a:pPr lvl="1"/>
            <a:r>
              <a:rPr lang="es-ES" sz="1600" dirty="0" smtClean="0"/>
              <a:t>Empezar con modificación de conducta mejor que empezar con medicación </a:t>
            </a:r>
          </a:p>
          <a:p>
            <a:pPr lvl="1"/>
            <a:r>
              <a:rPr lang="es-ES" sz="1600" dirty="0" smtClean="0"/>
              <a:t>La peor opción fue empezar con medicación y añadir modificación de conducta </a:t>
            </a:r>
          </a:p>
          <a:p>
            <a:pPr lvl="1"/>
            <a:r>
              <a:rPr lang="es-ES" sz="1600" dirty="0" smtClean="0"/>
              <a:t>La opción de medicación de conducta 700 $ más barata por año que la medicación</a:t>
            </a:r>
          </a:p>
        </p:txBody>
      </p:sp>
    </p:spTree>
    <p:extLst>
      <p:ext uri="{BB962C8B-B14F-4D97-AF65-F5344CB8AC3E}">
        <p14:creationId xmlns:p14="http://schemas.microsoft.com/office/powerpoint/2010/main" val="370795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s-ES" sz="3600" dirty="0" smtClean="0"/>
              <a:t>Intervenciones conductuales en el aula</a:t>
            </a:r>
            <a:br>
              <a:rPr lang="es-ES" sz="3600" dirty="0" smtClean="0"/>
            </a:br>
            <a:endParaRPr lang="es-ES" sz="3600" dirty="0"/>
          </a:p>
        </p:txBody>
      </p:sp>
      <p:sp>
        <p:nvSpPr>
          <p:cNvPr id="3" name="2 Marcador de texto"/>
          <p:cNvSpPr>
            <a:spLocks noGrp="1"/>
          </p:cNvSpPr>
          <p:nvPr>
            <p:ph type="body" idx="1"/>
          </p:nvPr>
        </p:nvSpPr>
        <p:spPr>
          <a:xfrm>
            <a:off x="1547664" y="1628800"/>
            <a:ext cx="2939521" cy="820208"/>
          </a:xfrm>
        </p:spPr>
        <p:txBody>
          <a:bodyPr>
            <a:normAutofit/>
          </a:bodyPr>
          <a:lstStyle/>
          <a:p>
            <a:pPr algn="ctr"/>
            <a:r>
              <a:rPr lang="es-ES" dirty="0" smtClean="0"/>
              <a:t>Antecedentes</a:t>
            </a:r>
            <a:endParaRPr lang="es-ES" dirty="0"/>
          </a:p>
        </p:txBody>
      </p:sp>
      <p:sp>
        <p:nvSpPr>
          <p:cNvPr id="5" name="4 Marcador de texto"/>
          <p:cNvSpPr>
            <a:spLocks noGrp="1"/>
          </p:cNvSpPr>
          <p:nvPr>
            <p:ph type="body" sz="quarter" idx="3"/>
          </p:nvPr>
        </p:nvSpPr>
        <p:spPr>
          <a:xfrm>
            <a:off x="4932040" y="1700808"/>
            <a:ext cx="2944368" cy="822960"/>
          </a:xfrm>
        </p:spPr>
        <p:txBody>
          <a:bodyPr>
            <a:normAutofit/>
          </a:bodyPr>
          <a:lstStyle/>
          <a:p>
            <a:pPr algn="ctr"/>
            <a:r>
              <a:rPr lang="es-ES" dirty="0" smtClean="0"/>
              <a:t>Consecuentes</a:t>
            </a:r>
            <a:endParaRPr lang="es-ES" dirty="0"/>
          </a:p>
        </p:txBody>
      </p:sp>
      <p:sp>
        <p:nvSpPr>
          <p:cNvPr id="4" name="3 Marcador de contenido"/>
          <p:cNvSpPr>
            <a:spLocks noGrp="1"/>
          </p:cNvSpPr>
          <p:nvPr>
            <p:ph sz="quarter" idx="13"/>
          </p:nvPr>
        </p:nvSpPr>
        <p:spPr>
          <a:xfrm>
            <a:off x="755576" y="2780928"/>
            <a:ext cx="4040188" cy="3951288"/>
          </a:xfrm>
        </p:spPr>
        <p:txBody>
          <a:bodyPr>
            <a:normAutofit/>
          </a:bodyPr>
          <a:lstStyle/>
          <a:p>
            <a:r>
              <a:rPr lang="es-ES" sz="2000" dirty="0" smtClean="0"/>
              <a:t>Disposición del aula</a:t>
            </a:r>
          </a:p>
          <a:p>
            <a:r>
              <a:rPr lang="es-ES" sz="2000" dirty="0" smtClean="0"/>
              <a:t>Revisión de las reglas </a:t>
            </a:r>
          </a:p>
          <a:p>
            <a:r>
              <a:rPr lang="es-ES" sz="2000" dirty="0" smtClean="0"/>
              <a:t>Ajuste de demandas </a:t>
            </a:r>
          </a:p>
          <a:p>
            <a:r>
              <a:rPr lang="es-ES" sz="2000" dirty="0" smtClean="0"/>
              <a:t>Facilitación de elecciones </a:t>
            </a:r>
          </a:p>
          <a:p>
            <a:r>
              <a:rPr lang="es-ES" sz="2000" dirty="0" smtClean="0"/>
              <a:t>¿Zona de apaciguamiento? </a:t>
            </a:r>
          </a:p>
          <a:p>
            <a:r>
              <a:rPr lang="es-ES" sz="2000" dirty="0" smtClean="0"/>
              <a:t>¿Pupitres con pedales?</a:t>
            </a:r>
            <a:endParaRPr lang="es-ES" sz="2000" dirty="0"/>
          </a:p>
        </p:txBody>
      </p:sp>
      <p:sp>
        <p:nvSpPr>
          <p:cNvPr id="6" name="5 Marcador de contenido"/>
          <p:cNvSpPr>
            <a:spLocks noGrp="1"/>
          </p:cNvSpPr>
          <p:nvPr>
            <p:ph sz="quarter" idx="14"/>
          </p:nvPr>
        </p:nvSpPr>
        <p:spPr>
          <a:xfrm>
            <a:off x="4644008" y="2348880"/>
            <a:ext cx="4041775" cy="3951288"/>
          </a:xfrm>
        </p:spPr>
        <p:txBody>
          <a:bodyPr>
            <a:normAutofit/>
          </a:bodyPr>
          <a:lstStyle/>
          <a:p>
            <a:endParaRPr lang="es-ES" b="1" dirty="0" smtClean="0"/>
          </a:p>
          <a:p>
            <a:r>
              <a:rPr lang="es-ES" sz="2000" dirty="0" smtClean="0"/>
              <a:t>Reforzamiento</a:t>
            </a:r>
            <a:r>
              <a:rPr lang="es-ES" sz="2000" b="1" dirty="0" smtClean="0"/>
              <a:t> </a:t>
            </a:r>
            <a:r>
              <a:rPr lang="es-ES" sz="2000" dirty="0" smtClean="0"/>
              <a:t>positivo contingente consistente en atención, reconocimiento, notificación, sistema de puntos</a:t>
            </a:r>
            <a:r>
              <a:rPr lang="es-ES" sz="2000" dirty="0"/>
              <a:t> </a:t>
            </a:r>
            <a:endParaRPr lang="es-ES" sz="2000" dirty="0" smtClean="0"/>
          </a:p>
          <a:p>
            <a:r>
              <a:rPr lang="es-ES" sz="2000" dirty="0" smtClean="0"/>
              <a:t>Coste de respuesta </a:t>
            </a:r>
          </a:p>
          <a:p>
            <a:r>
              <a:rPr lang="es-ES" sz="2000" dirty="0" smtClean="0"/>
              <a:t>“Tiempo fuera”</a:t>
            </a:r>
            <a:endParaRPr lang="es-ES" sz="2000" dirty="0"/>
          </a:p>
        </p:txBody>
      </p:sp>
    </p:spTree>
    <p:extLst>
      <p:ext uri="{BB962C8B-B14F-4D97-AF65-F5344CB8AC3E}">
        <p14:creationId xmlns:p14="http://schemas.microsoft.com/office/powerpoint/2010/main" val="427927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Ayudas centradas en el niño</a:t>
            </a:r>
            <a:endParaRPr lang="es-ES" dirty="0"/>
          </a:p>
        </p:txBody>
      </p:sp>
      <p:sp>
        <p:nvSpPr>
          <p:cNvPr id="3" name="2 Marcador de texto"/>
          <p:cNvSpPr>
            <a:spLocks noGrp="1"/>
          </p:cNvSpPr>
          <p:nvPr>
            <p:ph type="body" idx="1"/>
          </p:nvPr>
        </p:nvSpPr>
        <p:spPr>
          <a:xfrm>
            <a:off x="1547664" y="1844824"/>
            <a:ext cx="2939521" cy="820208"/>
          </a:xfrm>
        </p:spPr>
        <p:txBody>
          <a:bodyPr/>
          <a:lstStyle/>
          <a:p>
            <a:r>
              <a:rPr lang="es-ES" dirty="0" smtClean="0"/>
              <a:t>Las que no ayudan </a:t>
            </a:r>
            <a:endParaRPr lang="es-ES" dirty="0"/>
          </a:p>
        </p:txBody>
      </p:sp>
      <p:sp>
        <p:nvSpPr>
          <p:cNvPr id="5" name="4 Marcador de texto"/>
          <p:cNvSpPr>
            <a:spLocks noGrp="1"/>
          </p:cNvSpPr>
          <p:nvPr>
            <p:ph type="body" sz="quarter" idx="3"/>
          </p:nvPr>
        </p:nvSpPr>
        <p:spPr>
          <a:xfrm>
            <a:off x="4860032" y="1844824"/>
            <a:ext cx="2944368" cy="822960"/>
          </a:xfrm>
        </p:spPr>
        <p:txBody>
          <a:bodyPr/>
          <a:lstStyle/>
          <a:p>
            <a:r>
              <a:rPr lang="es-ES" dirty="0" smtClean="0"/>
              <a:t>Las que ayudan </a:t>
            </a:r>
            <a:endParaRPr lang="es-ES" dirty="0"/>
          </a:p>
        </p:txBody>
      </p:sp>
      <p:sp>
        <p:nvSpPr>
          <p:cNvPr id="4" name="3 Marcador de contenido"/>
          <p:cNvSpPr>
            <a:spLocks noGrp="1"/>
          </p:cNvSpPr>
          <p:nvPr>
            <p:ph sz="quarter" idx="13"/>
          </p:nvPr>
        </p:nvSpPr>
        <p:spPr/>
        <p:txBody>
          <a:bodyPr>
            <a:normAutofit fontScale="70000" lnSpcReduction="20000"/>
          </a:bodyPr>
          <a:lstStyle/>
          <a:p>
            <a:r>
              <a:rPr lang="es-ES" dirty="0"/>
              <a:t>Memoria de </a:t>
            </a:r>
            <a:r>
              <a:rPr lang="es-ES" dirty="0" smtClean="0"/>
              <a:t>trabajo</a:t>
            </a:r>
          </a:p>
          <a:p>
            <a:r>
              <a:rPr lang="es-ES" dirty="0" err="1" smtClean="0"/>
              <a:t>Neurofeedback</a:t>
            </a:r>
            <a:r>
              <a:rPr lang="es-ES" dirty="0" smtClean="0"/>
              <a:t> (“</a:t>
            </a:r>
            <a:r>
              <a:rPr lang="es-ES" dirty="0"/>
              <a:t>El niño juega sólo con su cerebro”) </a:t>
            </a:r>
            <a:endParaRPr lang="es-ES" dirty="0" smtClean="0"/>
          </a:p>
          <a:p>
            <a:endParaRPr lang="es-ES" dirty="0" smtClean="0"/>
          </a:p>
          <a:p>
            <a:pPr marL="0" indent="0">
              <a:buNone/>
            </a:pPr>
            <a:endParaRPr lang="es-ES" sz="1400" dirty="0" smtClean="0">
              <a:sym typeface="Wingdings" panose="05000000000000000000" pitchFamily="2" charset="2"/>
            </a:endParaRPr>
          </a:p>
          <a:p>
            <a:pPr marL="0" indent="0">
              <a:buNone/>
            </a:pPr>
            <a:r>
              <a:rPr lang="es-ES" sz="1400" dirty="0" smtClean="0">
                <a:sym typeface="Wingdings" panose="05000000000000000000" pitchFamily="2" charset="2"/>
              </a:rPr>
              <a:t></a:t>
            </a:r>
            <a:r>
              <a:rPr lang="es-ES" sz="1400" dirty="0" err="1" smtClean="0"/>
              <a:t>Cortese</a:t>
            </a:r>
            <a:r>
              <a:rPr lang="es-ES" sz="1400" dirty="0"/>
              <a:t> </a:t>
            </a:r>
            <a:r>
              <a:rPr lang="es-ES" sz="1400" dirty="0" smtClean="0"/>
              <a:t>et al (2015</a:t>
            </a:r>
            <a:r>
              <a:rPr lang="es-ES" sz="1400" dirty="0"/>
              <a:t>).</a:t>
            </a:r>
            <a:r>
              <a:rPr lang="es-ES" sz="1400" dirty="0" err="1"/>
              <a:t>Cognitive</a:t>
            </a:r>
            <a:r>
              <a:rPr lang="es-ES" sz="1400" dirty="0"/>
              <a:t> Training </a:t>
            </a:r>
            <a:r>
              <a:rPr lang="es-ES" sz="1400" dirty="0" err="1"/>
              <a:t>for</a:t>
            </a:r>
            <a:r>
              <a:rPr lang="es-ES" sz="1400" dirty="0"/>
              <a:t> </a:t>
            </a:r>
            <a:r>
              <a:rPr lang="es-ES" sz="1400" dirty="0" err="1"/>
              <a:t>Attention-Deficit</a:t>
            </a:r>
            <a:r>
              <a:rPr lang="es-ES" sz="1400" dirty="0"/>
              <a:t>/</a:t>
            </a:r>
            <a:r>
              <a:rPr lang="es-ES" sz="1400" dirty="0" err="1"/>
              <a:t>Hyperactivity</a:t>
            </a:r>
            <a:r>
              <a:rPr lang="es-ES" sz="1400" dirty="0"/>
              <a:t> </a:t>
            </a:r>
            <a:r>
              <a:rPr lang="es-ES" sz="1400" dirty="0" err="1"/>
              <a:t>Disorder</a:t>
            </a:r>
            <a:r>
              <a:rPr lang="es-ES" sz="1400" dirty="0"/>
              <a:t>: Meta-</a:t>
            </a:r>
            <a:r>
              <a:rPr lang="es-ES" sz="1400" dirty="0" err="1"/>
              <a:t>Analysis</a:t>
            </a:r>
            <a:r>
              <a:rPr lang="es-ES" sz="1400" dirty="0"/>
              <a:t> of </a:t>
            </a:r>
            <a:r>
              <a:rPr lang="es-ES" sz="1400" dirty="0" err="1"/>
              <a:t>Clinical</a:t>
            </a:r>
            <a:r>
              <a:rPr lang="es-ES" sz="1400" dirty="0"/>
              <a:t> and </a:t>
            </a:r>
            <a:r>
              <a:rPr lang="es-ES" sz="1400" dirty="0" err="1"/>
              <a:t>Neuropsychological</a:t>
            </a:r>
            <a:r>
              <a:rPr lang="es-ES" sz="1400" dirty="0"/>
              <a:t> </a:t>
            </a:r>
            <a:r>
              <a:rPr lang="es-ES" sz="1400" dirty="0" err="1"/>
              <a:t>Outcomes</a:t>
            </a:r>
            <a:r>
              <a:rPr lang="es-ES" sz="1400" dirty="0"/>
              <a:t> </a:t>
            </a:r>
            <a:r>
              <a:rPr lang="es-ES" sz="1400" dirty="0" err="1"/>
              <a:t>From</a:t>
            </a:r>
            <a:r>
              <a:rPr lang="es-ES" sz="1400" dirty="0"/>
              <a:t> </a:t>
            </a:r>
            <a:r>
              <a:rPr lang="es-ES" sz="1400" dirty="0" err="1"/>
              <a:t>Randomized</a:t>
            </a:r>
            <a:r>
              <a:rPr lang="es-ES" sz="1400" dirty="0"/>
              <a:t> </a:t>
            </a:r>
            <a:r>
              <a:rPr lang="es-ES" sz="1400" dirty="0" err="1"/>
              <a:t>Controlled</a:t>
            </a:r>
            <a:r>
              <a:rPr lang="es-ES" sz="1400" dirty="0"/>
              <a:t> </a:t>
            </a:r>
            <a:r>
              <a:rPr lang="es-ES" sz="1400" dirty="0" err="1"/>
              <a:t>Trials</a:t>
            </a:r>
            <a:r>
              <a:rPr lang="es-ES" sz="1400" dirty="0"/>
              <a:t>. </a:t>
            </a:r>
            <a:r>
              <a:rPr lang="es-ES" sz="1400" i="1" dirty="0"/>
              <a:t>Journal of American </a:t>
            </a:r>
            <a:r>
              <a:rPr lang="es-ES" sz="1400" i="1" dirty="0" err="1"/>
              <a:t>Acaddemy</a:t>
            </a:r>
            <a:r>
              <a:rPr lang="es-ES" sz="1400" i="1" dirty="0"/>
              <a:t> of </a:t>
            </a:r>
            <a:r>
              <a:rPr lang="es-ES" sz="1400" i="1" dirty="0" err="1"/>
              <a:t>Child</a:t>
            </a:r>
            <a:r>
              <a:rPr lang="es-ES" sz="1400" i="1" dirty="0"/>
              <a:t> &amp; </a:t>
            </a:r>
            <a:r>
              <a:rPr lang="es-ES" sz="1400" i="1" dirty="0" err="1"/>
              <a:t>Adolescent</a:t>
            </a:r>
            <a:r>
              <a:rPr lang="es-ES" sz="1400" i="1" dirty="0"/>
              <a:t> </a:t>
            </a:r>
            <a:r>
              <a:rPr lang="es-ES" sz="1400" i="1" dirty="0" err="1"/>
              <a:t>Psychiatry</a:t>
            </a:r>
            <a:r>
              <a:rPr lang="es-ES" sz="1400" i="1" dirty="0"/>
              <a:t>, 54</a:t>
            </a:r>
            <a:r>
              <a:rPr lang="es-ES" sz="1400" dirty="0"/>
              <a:t>,164-174. </a:t>
            </a:r>
            <a:endParaRPr lang="es-ES" sz="1400" dirty="0" smtClean="0"/>
          </a:p>
          <a:p>
            <a:pPr marL="0" indent="0">
              <a:buNone/>
            </a:pPr>
            <a:endParaRPr lang="es-ES" sz="1400" dirty="0"/>
          </a:p>
          <a:p>
            <a:pPr marL="0" indent="0">
              <a:buNone/>
            </a:pPr>
            <a:r>
              <a:rPr lang="es-ES" sz="1400" dirty="0">
                <a:sym typeface="Wingdings" panose="05000000000000000000" pitchFamily="2" charset="2"/>
              </a:rPr>
              <a:t></a:t>
            </a:r>
            <a:r>
              <a:rPr lang="es-ES" sz="1400" dirty="0" err="1" smtClean="0"/>
              <a:t>Vollebregt</a:t>
            </a:r>
            <a:r>
              <a:rPr lang="es-ES" sz="1400" dirty="0" smtClean="0"/>
              <a:t> et al (</a:t>
            </a:r>
            <a:r>
              <a:rPr lang="es-ES" sz="1400" dirty="0"/>
              <a:t>2013). </a:t>
            </a:r>
            <a:r>
              <a:rPr lang="es-ES" sz="1400" dirty="0" err="1"/>
              <a:t>Does</a:t>
            </a:r>
            <a:r>
              <a:rPr lang="es-ES" sz="1400" dirty="0"/>
              <a:t> EEG-</a:t>
            </a:r>
            <a:r>
              <a:rPr lang="es-ES" sz="1400" dirty="0" err="1"/>
              <a:t>neurofeedback</a:t>
            </a:r>
            <a:r>
              <a:rPr lang="es-ES" sz="1400" dirty="0"/>
              <a:t> </a:t>
            </a:r>
            <a:r>
              <a:rPr lang="es-ES" sz="1400" dirty="0" err="1"/>
              <a:t>improve</a:t>
            </a:r>
            <a:r>
              <a:rPr lang="es-ES" sz="1400" dirty="0"/>
              <a:t> </a:t>
            </a:r>
            <a:r>
              <a:rPr lang="es-ES" sz="1400" dirty="0" err="1"/>
              <a:t>neurocognitive</a:t>
            </a:r>
            <a:r>
              <a:rPr lang="es-ES" sz="1400" dirty="0"/>
              <a:t> </a:t>
            </a:r>
            <a:r>
              <a:rPr lang="es-ES" sz="1400" dirty="0" err="1"/>
              <a:t>functioning</a:t>
            </a:r>
            <a:r>
              <a:rPr lang="es-ES" sz="1400" dirty="0"/>
              <a:t> in </a:t>
            </a:r>
            <a:r>
              <a:rPr lang="es-ES" sz="1400" dirty="0" err="1"/>
              <a:t>children</a:t>
            </a:r>
            <a:r>
              <a:rPr lang="es-ES" sz="1400" dirty="0"/>
              <a:t> </a:t>
            </a:r>
            <a:r>
              <a:rPr lang="es-ES" sz="1400" dirty="0" err="1"/>
              <a:t>with</a:t>
            </a:r>
            <a:r>
              <a:rPr lang="es-ES" sz="1400" dirty="0"/>
              <a:t> </a:t>
            </a:r>
            <a:r>
              <a:rPr lang="es-ES" sz="1400" dirty="0" err="1"/>
              <a:t>attention-deficit</a:t>
            </a:r>
            <a:r>
              <a:rPr lang="es-ES" sz="1400" dirty="0"/>
              <a:t>/</a:t>
            </a:r>
            <a:r>
              <a:rPr lang="es-ES" sz="1400" dirty="0" err="1"/>
              <a:t>hyperactivity</a:t>
            </a:r>
            <a:r>
              <a:rPr lang="es-ES" sz="1400" dirty="0"/>
              <a:t> </a:t>
            </a:r>
            <a:r>
              <a:rPr lang="es-ES" sz="1400" dirty="0" err="1"/>
              <a:t>disorder</a:t>
            </a:r>
            <a:r>
              <a:rPr lang="es-ES" sz="1400" dirty="0"/>
              <a:t>? A </a:t>
            </a:r>
            <a:r>
              <a:rPr lang="es-ES" sz="1400" dirty="0" err="1"/>
              <a:t>systematic</a:t>
            </a:r>
            <a:r>
              <a:rPr lang="es-ES" sz="1400" dirty="0"/>
              <a:t> </a:t>
            </a:r>
            <a:r>
              <a:rPr lang="es-ES" sz="1400" dirty="0" err="1"/>
              <a:t>review</a:t>
            </a:r>
            <a:r>
              <a:rPr lang="es-ES" sz="1400" dirty="0"/>
              <a:t> and a </a:t>
            </a:r>
            <a:r>
              <a:rPr lang="es-ES" sz="1400" dirty="0" err="1"/>
              <a:t>double-blind</a:t>
            </a:r>
            <a:r>
              <a:rPr lang="es-ES" sz="1400" dirty="0"/>
              <a:t> placebo-</a:t>
            </a:r>
            <a:r>
              <a:rPr lang="es-ES" sz="1400" dirty="0" err="1"/>
              <a:t>controlled</a:t>
            </a:r>
            <a:r>
              <a:rPr lang="es-ES" sz="1400" dirty="0"/>
              <a:t> </a:t>
            </a:r>
            <a:r>
              <a:rPr lang="es-ES" sz="1400" dirty="0" err="1"/>
              <a:t>study</a:t>
            </a:r>
            <a:r>
              <a:rPr lang="es-ES" sz="1400" dirty="0"/>
              <a:t>. </a:t>
            </a:r>
            <a:r>
              <a:rPr lang="es-ES" sz="1400" i="1" dirty="0" err="1" smtClean="0"/>
              <a:t>Joural</a:t>
            </a:r>
            <a:r>
              <a:rPr lang="es-ES" sz="1400" i="1" dirty="0" smtClean="0"/>
              <a:t> </a:t>
            </a:r>
            <a:r>
              <a:rPr lang="es-ES" sz="1400" i="1" dirty="0"/>
              <a:t>of </a:t>
            </a:r>
            <a:r>
              <a:rPr lang="es-ES" sz="1400" i="1" dirty="0" err="1"/>
              <a:t>Child</a:t>
            </a:r>
            <a:r>
              <a:rPr lang="es-ES" sz="1400" i="1" dirty="0"/>
              <a:t> Psychology </a:t>
            </a:r>
            <a:r>
              <a:rPr lang="es-ES" sz="1400" i="1" dirty="0" smtClean="0"/>
              <a:t>and </a:t>
            </a:r>
            <a:r>
              <a:rPr lang="es-ES" sz="1400" i="1" dirty="0" err="1"/>
              <a:t>Psychiatry</a:t>
            </a:r>
            <a:r>
              <a:rPr lang="es-ES" sz="1400" i="1" dirty="0"/>
              <a:t>, 55</a:t>
            </a:r>
            <a:r>
              <a:rPr lang="es-ES" sz="1400" dirty="0"/>
              <a:t>, 460–472</a:t>
            </a:r>
          </a:p>
          <a:p>
            <a:endParaRPr lang="es-ES" dirty="0"/>
          </a:p>
          <a:p>
            <a:endParaRPr lang="es-ES" dirty="0"/>
          </a:p>
        </p:txBody>
      </p:sp>
      <p:sp>
        <p:nvSpPr>
          <p:cNvPr id="6" name="5 Marcador de contenido"/>
          <p:cNvSpPr>
            <a:spLocks noGrp="1"/>
          </p:cNvSpPr>
          <p:nvPr>
            <p:ph sz="quarter" idx="14"/>
          </p:nvPr>
        </p:nvSpPr>
        <p:spPr/>
        <p:txBody>
          <a:bodyPr>
            <a:normAutofit fontScale="77500" lnSpcReduction="20000"/>
          </a:bodyPr>
          <a:lstStyle/>
          <a:p>
            <a:r>
              <a:rPr lang="es-ES" sz="2000" dirty="0"/>
              <a:t>Organización de materiales y tareas escolares </a:t>
            </a:r>
            <a:endParaRPr lang="es-ES" sz="2000" dirty="0" smtClean="0"/>
          </a:p>
          <a:p>
            <a:r>
              <a:rPr lang="es-ES" sz="2000" dirty="0" smtClean="0"/>
              <a:t>Intenciones </a:t>
            </a:r>
            <a:r>
              <a:rPr lang="es-ES" sz="2000" dirty="0"/>
              <a:t>de </a:t>
            </a:r>
            <a:r>
              <a:rPr lang="es-ES" sz="2000" dirty="0" smtClean="0"/>
              <a:t>implementación </a:t>
            </a:r>
            <a:endParaRPr lang="es-ES" sz="2000" dirty="0"/>
          </a:p>
          <a:p>
            <a:pPr lvl="1"/>
            <a:r>
              <a:rPr lang="es-ES" sz="1400" dirty="0"/>
              <a:t>Formato: “Si se da la situación X, entonces realizaré la conducta Y” </a:t>
            </a:r>
          </a:p>
          <a:p>
            <a:pPr lvl="1"/>
            <a:r>
              <a:rPr lang="es-ES" sz="1400" dirty="0"/>
              <a:t>Incluye tareas </a:t>
            </a:r>
            <a:r>
              <a:rPr lang="es-ES" sz="1400" dirty="0" err="1"/>
              <a:t>NoGo</a:t>
            </a:r>
            <a:r>
              <a:rPr lang="es-ES" sz="1400" dirty="0"/>
              <a:t>, de demora, de distracción (Mr. Clown)  </a:t>
            </a:r>
          </a:p>
          <a:p>
            <a:pPr marL="0" indent="0">
              <a:buNone/>
            </a:pPr>
            <a:endParaRPr lang="en-US" sz="1200" dirty="0" smtClean="0">
              <a:sym typeface="Wingdings" panose="05000000000000000000" pitchFamily="2" charset="2"/>
            </a:endParaRPr>
          </a:p>
          <a:p>
            <a:pPr marL="0" indent="0">
              <a:buNone/>
            </a:pPr>
            <a:r>
              <a:rPr lang="en-US" sz="1200" dirty="0" smtClean="0">
                <a:sym typeface="Wingdings" panose="05000000000000000000" pitchFamily="2" charset="2"/>
              </a:rPr>
              <a:t> </a:t>
            </a:r>
            <a:r>
              <a:rPr lang="en-US" sz="1200" dirty="0" err="1"/>
              <a:t>Gawrilow</a:t>
            </a:r>
            <a:r>
              <a:rPr lang="en-US" sz="1200" dirty="0"/>
              <a:t>, C., </a:t>
            </a:r>
            <a:r>
              <a:rPr lang="en-US" sz="1200" dirty="0" err="1"/>
              <a:t>Gollwitzer</a:t>
            </a:r>
            <a:r>
              <a:rPr lang="en-US" sz="1200" dirty="0"/>
              <a:t>, P. M., &amp; </a:t>
            </a:r>
            <a:r>
              <a:rPr lang="en-US" sz="1200" dirty="0" err="1"/>
              <a:t>Oettingen</a:t>
            </a:r>
            <a:r>
              <a:rPr lang="en-US" sz="1200" dirty="0"/>
              <a:t>, G. (2011). If-then plans benefit executive functions in children with </a:t>
            </a:r>
            <a:r>
              <a:rPr lang="en-US" sz="1200" dirty="0" smtClean="0"/>
              <a:t>ADHD</a:t>
            </a:r>
            <a:r>
              <a:rPr lang="en-US" sz="1200" dirty="0"/>
              <a:t>. </a:t>
            </a:r>
            <a:r>
              <a:rPr lang="en-US" sz="1200" i="1" dirty="0"/>
              <a:t>Journal of Social and Clinical Psychology, 30</a:t>
            </a:r>
            <a:r>
              <a:rPr lang="en-US" sz="1200" dirty="0"/>
              <a:t>, 616-646.</a:t>
            </a:r>
          </a:p>
          <a:p>
            <a:pPr marL="0" indent="0">
              <a:buNone/>
            </a:pPr>
            <a:r>
              <a:rPr lang="en-US" sz="1200" dirty="0" smtClean="0">
                <a:sym typeface="Wingdings" panose="05000000000000000000" pitchFamily="2" charset="2"/>
              </a:rPr>
              <a:t> </a:t>
            </a:r>
            <a:r>
              <a:rPr lang="en-US" sz="1200" dirty="0" err="1"/>
              <a:t>Gawrilow</a:t>
            </a:r>
            <a:r>
              <a:rPr lang="en-US" sz="1200" dirty="0"/>
              <a:t>, C., </a:t>
            </a:r>
            <a:r>
              <a:rPr lang="en-US" sz="1200" dirty="0" err="1"/>
              <a:t>Gollwitzer</a:t>
            </a:r>
            <a:r>
              <a:rPr lang="en-US" sz="1200" dirty="0"/>
              <a:t>, P. M., </a:t>
            </a:r>
            <a:r>
              <a:rPr lang="en-US" sz="1200" dirty="0" err="1"/>
              <a:t>Oettingen</a:t>
            </a:r>
            <a:r>
              <a:rPr lang="en-US" sz="1200" dirty="0"/>
              <a:t>, G. (2011). If-then plans benefit delay of gratification performance in </a:t>
            </a:r>
            <a:r>
              <a:rPr lang="en-US" sz="1200" dirty="0" smtClean="0"/>
              <a:t>children </a:t>
            </a:r>
            <a:r>
              <a:rPr lang="en-US" sz="1200" dirty="0"/>
              <a:t>with and without ADHD. </a:t>
            </a:r>
            <a:r>
              <a:rPr lang="en-US" sz="1200" i="1" dirty="0"/>
              <a:t>Cognitive Therapy and Research, 35</a:t>
            </a:r>
            <a:r>
              <a:rPr lang="en-US" sz="1200" dirty="0"/>
              <a:t>, 442-455.</a:t>
            </a:r>
          </a:p>
          <a:p>
            <a:pPr marL="0" indent="0">
              <a:buNone/>
            </a:pPr>
            <a:r>
              <a:rPr lang="de-DE" sz="1200" dirty="0" smtClean="0">
                <a:sym typeface="Wingdings" panose="05000000000000000000" pitchFamily="2" charset="2"/>
              </a:rPr>
              <a:t> </a:t>
            </a:r>
            <a:r>
              <a:rPr lang="de-DE" sz="1200" dirty="0" smtClean="0"/>
              <a:t>Schweiger </a:t>
            </a:r>
            <a:r>
              <a:rPr lang="de-DE" sz="1200" dirty="0"/>
              <a:t>Gallo, I. and Gollwitzer, P. M. (2007). </a:t>
            </a:r>
            <a:r>
              <a:rPr lang="en-US" sz="1200" dirty="0"/>
              <a:t>Implementation intentions: A look back at fifteen years of </a:t>
            </a:r>
            <a:r>
              <a:rPr lang="en-US" sz="1200" dirty="0" smtClean="0"/>
              <a:t>progress</a:t>
            </a:r>
            <a:r>
              <a:rPr lang="en-US" sz="1200" dirty="0"/>
              <a:t>. </a:t>
            </a:r>
            <a:r>
              <a:rPr lang="en-US" sz="1200" i="1" dirty="0"/>
              <a:t>Psicothema, 19</a:t>
            </a:r>
            <a:r>
              <a:rPr lang="en-US" sz="1200" dirty="0"/>
              <a:t>, 37-42. </a:t>
            </a:r>
            <a:endParaRPr lang="es-ES" sz="1200" dirty="0"/>
          </a:p>
          <a:p>
            <a:endParaRPr lang="es-ES" dirty="0"/>
          </a:p>
        </p:txBody>
      </p:sp>
    </p:spTree>
    <p:extLst>
      <p:ext uri="{BB962C8B-B14F-4D97-AF65-F5344CB8AC3E}">
        <p14:creationId xmlns:p14="http://schemas.microsoft.com/office/powerpoint/2010/main" val="145602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En conclusión</a:t>
            </a:r>
            <a:br>
              <a:rPr lang="es-ES" dirty="0" smtClean="0"/>
            </a:br>
            <a:endParaRPr lang="es-ES" dirty="0"/>
          </a:p>
        </p:txBody>
      </p:sp>
      <p:sp>
        <p:nvSpPr>
          <p:cNvPr id="3" name="2 Marcador de contenido"/>
          <p:cNvSpPr>
            <a:spLocks noGrp="1"/>
          </p:cNvSpPr>
          <p:nvPr>
            <p:ph idx="1"/>
          </p:nvPr>
        </p:nvSpPr>
        <p:spPr/>
        <p:txBody>
          <a:bodyPr>
            <a:normAutofit fontScale="70000" lnSpcReduction="20000"/>
          </a:bodyPr>
          <a:lstStyle/>
          <a:p>
            <a:r>
              <a:rPr lang="es-ES" sz="2000" dirty="0" smtClean="0"/>
              <a:t>El TDAH no existe como la entidad clínica que se supone, demostrado tanto por razones negativas (falta de evidencia) como positivas, visto que las conductas por las que se define se entienden en términos de la psicología general y del funcionamiento del mundo. </a:t>
            </a:r>
          </a:p>
          <a:p>
            <a:endParaRPr lang="es-ES" sz="2000" dirty="0" smtClean="0"/>
          </a:p>
          <a:p>
            <a:r>
              <a:rPr lang="es-ES" sz="2000" dirty="0" smtClean="0"/>
              <a:t>Existe como etiqueta desafortunada y discurso interesado concerniente al desarrollo del autocontrol, como habilidad aprendida o que todavía se puede y debe aprender. </a:t>
            </a:r>
          </a:p>
          <a:p>
            <a:endParaRPr lang="es-ES" sz="2000" dirty="0" smtClean="0"/>
          </a:p>
          <a:p>
            <a:r>
              <a:rPr lang="es-ES" sz="2000" dirty="0" smtClean="0"/>
              <a:t>El contexto natural para entender y abordar el problema que pueda darse es la familia y la escuela, no la mente o el cerebro del niño. </a:t>
            </a:r>
          </a:p>
          <a:p>
            <a:endParaRPr lang="es-ES" sz="2000" dirty="0" smtClean="0"/>
          </a:p>
          <a:p>
            <a:r>
              <a:rPr lang="es-ES" sz="2000" dirty="0" smtClean="0"/>
              <a:t>La figura del psicólogo educativo sería idónea para el abordaje del problema en su diversos factores y contextos implicados, sin pasar por su patologización. </a:t>
            </a:r>
            <a:endParaRPr lang="es-ES" sz="2000" dirty="0"/>
          </a:p>
        </p:txBody>
      </p:sp>
    </p:spTree>
    <p:extLst>
      <p:ext uri="{BB962C8B-B14F-4D97-AF65-F5344CB8AC3E}">
        <p14:creationId xmlns:p14="http://schemas.microsoft.com/office/powerpoint/2010/main" val="368618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Cómo se ha llegado a esto </a:t>
            </a:r>
            <a:endParaRPr lang="es-ES" dirty="0"/>
          </a:p>
        </p:txBody>
      </p:sp>
      <p:sp>
        <p:nvSpPr>
          <p:cNvPr id="3" name="2 Marcador de contenido"/>
          <p:cNvSpPr>
            <a:spLocks noGrp="1"/>
          </p:cNvSpPr>
          <p:nvPr>
            <p:ph sz="quarter" idx="13"/>
          </p:nvPr>
        </p:nvSpPr>
        <p:spPr/>
        <p:txBody>
          <a:bodyPr>
            <a:normAutofit fontScale="92500"/>
          </a:bodyPr>
          <a:lstStyle/>
          <a:p>
            <a:r>
              <a:rPr lang="es-ES" dirty="0" smtClean="0"/>
              <a:t>Armonía de intereses donde todos salen ganando (padres, profesores, centros, clínicos, políticos, laboratorios), menos los niños que no lo sabrán </a:t>
            </a:r>
          </a:p>
          <a:p>
            <a:r>
              <a:rPr lang="es-ES" dirty="0" smtClean="0"/>
              <a:t>El lobby farmacéutico, un lobo para el niño</a:t>
            </a:r>
          </a:p>
          <a:p>
            <a:endParaRPr lang="es-ES" dirty="0"/>
          </a:p>
        </p:txBody>
      </p:sp>
      <p:pic>
        <p:nvPicPr>
          <p:cNvPr id="5" name="4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92080" y="1988840"/>
            <a:ext cx="2597356" cy="3621869"/>
          </a:xfrm>
        </p:spPr>
      </p:pic>
    </p:spTree>
    <p:extLst>
      <p:ext uri="{BB962C8B-B14F-4D97-AF65-F5344CB8AC3E}">
        <p14:creationId xmlns:p14="http://schemas.microsoft.com/office/powerpoint/2010/main" val="885320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100" dirty="0" smtClean="0"/>
              <a:t>Caricatura aparecida en el British Medical </a:t>
            </a:r>
            <a:r>
              <a:rPr lang="es-ES" sz="3100" dirty="0" err="1" smtClean="0"/>
              <a:t>Journal</a:t>
            </a:r>
            <a:endParaRPr lang="es-ES" sz="3100" dirty="0"/>
          </a:p>
        </p:txBody>
      </p:sp>
      <p:pic>
        <p:nvPicPr>
          <p:cNvPr id="4" name="Picture 8" descr="coverpic74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96318" y="2119313"/>
            <a:ext cx="2530727"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76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756263" cy="1054250"/>
          </a:xfrm>
        </p:spPr>
        <p:txBody>
          <a:bodyPr>
            <a:normAutofit/>
          </a:bodyPr>
          <a:lstStyle/>
          <a:p>
            <a:r>
              <a:rPr lang="es-ES" sz="3600" dirty="0" smtClean="0"/>
              <a:t>Empezando por el diagnóstico</a:t>
            </a:r>
            <a:endParaRPr lang="es-ES" sz="3600" dirty="0"/>
          </a:p>
        </p:txBody>
      </p:sp>
      <p:sp>
        <p:nvSpPr>
          <p:cNvPr id="3" name="2 Marcador de contenido"/>
          <p:cNvSpPr>
            <a:spLocks noGrp="1"/>
          </p:cNvSpPr>
          <p:nvPr>
            <p:ph idx="1"/>
          </p:nvPr>
        </p:nvSpPr>
        <p:spPr>
          <a:xfrm>
            <a:off x="755576" y="1628800"/>
            <a:ext cx="7745505" cy="3877815"/>
          </a:xfrm>
        </p:spPr>
        <p:txBody>
          <a:bodyPr>
            <a:normAutofit fontScale="25000" lnSpcReduction="20000"/>
          </a:bodyPr>
          <a:lstStyle/>
          <a:p>
            <a:endParaRPr lang="es-ES" sz="7200" dirty="0" smtClean="0"/>
          </a:p>
          <a:p>
            <a:r>
              <a:rPr lang="es-ES" sz="7200" dirty="0" smtClean="0"/>
              <a:t>Aunque con Fiabilidad, el diagnóstico carece de Validez</a:t>
            </a:r>
          </a:p>
          <a:p>
            <a:endParaRPr lang="es-ES" sz="7200" dirty="0"/>
          </a:p>
          <a:p>
            <a:pPr marL="0" indent="0">
              <a:buNone/>
            </a:pPr>
            <a:r>
              <a:rPr lang="es-ES" sz="7200" dirty="0" smtClean="0"/>
              <a:t>	</a:t>
            </a:r>
            <a:r>
              <a:rPr lang="es-ES" sz="6400" dirty="0" smtClean="0"/>
              <a:t>Carece de validez: 	Discriminante o de contenido</a:t>
            </a:r>
          </a:p>
          <a:p>
            <a:pPr marL="0" indent="0">
              <a:buNone/>
            </a:pPr>
            <a:r>
              <a:rPr lang="es-ES" sz="6400" dirty="0"/>
              <a:t>	</a:t>
            </a:r>
            <a:r>
              <a:rPr lang="es-ES" sz="6400" dirty="0" smtClean="0"/>
              <a:t>		Predictiva	 </a:t>
            </a:r>
          </a:p>
          <a:p>
            <a:pPr marL="0" indent="0">
              <a:buNone/>
            </a:pPr>
            <a:r>
              <a:rPr lang="es-ES" sz="6400" dirty="0"/>
              <a:t>	</a:t>
            </a:r>
            <a:r>
              <a:rPr lang="es-ES" sz="6400" dirty="0" smtClean="0"/>
              <a:t>		Conceptual </a:t>
            </a:r>
          </a:p>
          <a:p>
            <a:endParaRPr lang="es-ES" sz="7200" dirty="0"/>
          </a:p>
          <a:p>
            <a:r>
              <a:rPr lang="es-ES" sz="7200" dirty="0" smtClean="0"/>
              <a:t>En realidad, es un diagnóstico </a:t>
            </a:r>
            <a:r>
              <a:rPr lang="es-ES" sz="7200" u="sng" dirty="0" smtClean="0"/>
              <a:t>tautológico</a:t>
            </a:r>
            <a:r>
              <a:rPr lang="es-ES" sz="7200" dirty="0" smtClean="0"/>
              <a:t> que termina </a:t>
            </a:r>
            <a:r>
              <a:rPr lang="es-ES" sz="7200" u="sng" dirty="0" smtClean="0"/>
              <a:t>cosificado</a:t>
            </a:r>
          </a:p>
          <a:p>
            <a:pPr marL="457200" lvl="1" indent="0">
              <a:buNone/>
            </a:pPr>
            <a:endParaRPr lang="es-ES" sz="7200" dirty="0"/>
          </a:p>
          <a:p>
            <a:pPr lvl="2" algn="just">
              <a:buFontTx/>
              <a:buChar char="-"/>
            </a:pPr>
            <a:r>
              <a:rPr lang="es-ES" sz="4800" dirty="0" smtClean="0"/>
              <a:t>¿Por qué es mi hijo inatento e inquieto? </a:t>
            </a:r>
          </a:p>
          <a:p>
            <a:pPr lvl="2" algn="just">
              <a:buFontTx/>
              <a:buChar char="-"/>
            </a:pPr>
            <a:r>
              <a:rPr lang="es-ES" sz="4800" dirty="0" smtClean="0"/>
              <a:t>Porque tiene TDAH</a:t>
            </a:r>
          </a:p>
          <a:p>
            <a:pPr lvl="2" algn="just">
              <a:buFontTx/>
              <a:buChar char="-"/>
            </a:pPr>
            <a:r>
              <a:rPr lang="es-ES" sz="4800" dirty="0" smtClean="0"/>
              <a:t>¿Cómo sabe que tiene TDAH? </a:t>
            </a:r>
          </a:p>
          <a:p>
            <a:pPr lvl="2" algn="just">
              <a:buFontTx/>
              <a:buChar char="-"/>
            </a:pPr>
            <a:r>
              <a:rPr lang="es-ES" sz="4800" dirty="0" smtClean="0"/>
              <a:t>Porque es inatento e inquieto   </a:t>
            </a:r>
            <a:r>
              <a:rPr lang="es-ES" sz="6400" dirty="0" smtClean="0"/>
              <a:t>	</a:t>
            </a:r>
          </a:p>
          <a:p>
            <a:pPr lvl="2">
              <a:buFontTx/>
              <a:buChar char="-"/>
            </a:pPr>
            <a:endParaRPr lang="es-ES" sz="4800" dirty="0"/>
          </a:p>
          <a:p>
            <a:pPr marL="2286000" lvl="5" indent="0">
              <a:buNone/>
            </a:pPr>
            <a:r>
              <a:rPr lang="es-ES" sz="4800" dirty="0" smtClean="0"/>
              <a:t>“El TDAH es un trastorno </a:t>
            </a:r>
            <a:r>
              <a:rPr lang="es-ES" sz="4800" dirty="0" err="1" smtClean="0"/>
              <a:t>neuroevolutivo</a:t>
            </a:r>
            <a:r>
              <a:rPr lang="es-ES" sz="4800" dirty="0" smtClean="0"/>
              <a:t> complejo que frecuentemente </a:t>
            </a:r>
            <a:r>
              <a:rPr lang="es-ES" sz="4800" b="1" dirty="0" err="1" smtClean="0"/>
              <a:t>co</a:t>
            </a:r>
            <a:r>
              <a:rPr lang="es-ES" sz="4800" b="1" dirty="0" smtClean="0"/>
              <a:t>-ocurre</a:t>
            </a:r>
            <a:r>
              <a:rPr lang="es-ES" sz="4800" dirty="0" smtClean="0"/>
              <a:t>  con problemas de conducta así como con trastorno del aprendizaje”.</a:t>
            </a:r>
            <a:r>
              <a:rPr lang="es-ES" sz="5600" dirty="0" smtClean="0"/>
              <a:t>    </a:t>
            </a:r>
          </a:p>
          <a:p>
            <a:pPr marL="914400" lvl="2" indent="0">
              <a:buNone/>
            </a:pPr>
            <a:r>
              <a:rPr lang="es-ES" sz="4800" dirty="0"/>
              <a:t>	</a:t>
            </a:r>
            <a:r>
              <a:rPr lang="es-ES" sz="4800" dirty="0" smtClean="0"/>
              <a:t>	</a:t>
            </a:r>
            <a:r>
              <a:rPr lang="es-ES" sz="4800" dirty="0" smtClean="0">
                <a:sym typeface="Wingdings" panose="05000000000000000000" pitchFamily="2" charset="2"/>
              </a:rPr>
              <a:t></a:t>
            </a:r>
            <a:r>
              <a:rPr lang="es-ES" sz="4800" dirty="0" smtClean="0"/>
              <a:t> </a:t>
            </a:r>
            <a:r>
              <a:rPr lang="es-ES" sz="4800" dirty="0" err="1" smtClean="0"/>
              <a:t>Snowling</a:t>
            </a:r>
            <a:r>
              <a:rPr lang="es-ES" sz="4800" dirty="0"/>
              <a:t>, M. (2009). Editorial: </a:t>
            </a:r>
            <a:r>
              <a:rPr lang="es-ES" sz="4800" dirty="0" err="1"/>
              <a:t>Multiple</a:t>
            </a:r>
            <a:r>
              <a:rPr lang="es-ES" sz="4800" dirty="0"/>
              <a:t> </a:t>
            </a:r>
            <a:r>
              <a:rPr lang="es-ES" sz="4800" dirty="0" err="1"/>
              <a:t>perspectives</a:t>
            </a:r>
            <a:r>
              <a:rPr lang="es-ES" sz="4800" dirty="0"/>
              <a:t> </a:t>
            </a:r>
            <a:r>
              <a:rPr lang="es-ES" sz="4800" dirty="0" err="1"/>
              <a:t>on</a:t>
            </a:r>
            <a:r>
              <a:rPr lang="es-ES" sz="4800" dirty="0"/>
              <a:t> ADHD: </a:t>
            </a:r>
            <a:r>
              <a:rPr lang="es-ES" sz="4800" dirty="0" smtClean="0"/>
              <a:t> 			</a:t>
            </a:r>
            <a:r>
              <a:rPr lang="es-ES" sz="4800" dirty="0" err="1" smtClean="0"/>
              <a:t>implications</a:t>
            </a:r>
            <a:r>
              <a:rPr lang="es-ES" sz="4800" dirty="0" smtClean="0"/>
              <a:t> </a:t>
            </a:r>
            <a:r>
              <a:rPr lang="es-ES" sz="4800" dirty="0" err="1"/>
              <a:t>for</a:t>
            </a:r>
            <a:r>
              <a:rPr lang="es-ES" sz="4800" dirty="0"/>
              <a:t> </a:t>
            </a:r>
            <a:r>
              <a:rPr lang="es-ES" sz="4800" dirty="0" err="1" smtClean="0"/>
              <a:t>future</a:t>
            </a:r>
            <a:r>
              <a:rPr lang="es-ES" sz="4800" dirty="0" smtClean="0"/>
              <a:t> </a:t>
            </a:r>
            <a:r>
              <a:rPr lang="es-ES" sz="4800" dirty="0" err="1"/>
              <a:t>research</a:t>
            </a:r>
            <a:r>
              <a:rPr lang="es-ES" sz="4800" dirty="0"/>
              <a:t>. </a:t>
            </a:r>
            <a:r>
              <a:rPr lang="en-US" sz="4800" i="1" dirty="0"/>
              <a:t>Journal of Child Psychology and </a:t>
            </a:r>
            <a:r>
              <a:rPr lang="en-US" sz="4800" i="1" dirty="0" smtClean="0"/>
              <a:t>			Psychiatry, </a:t>
            </a:r>
            <a:r>
              <a:rPr lang="en-US" sz="4800" i="1" dirty="0"/>
              <a:t>50</a:t>
            </a:r>
            <a:r>
              <a:rPr lang="en-US" sz="4800" dirty="0"/>
              <a:t>, </a:t>
            </a:r>
            <a:r>
              <a:rPr lang="en-US" sz="4800" dirty="0" smtClean="0"/>
              <a:t>1039–1041</a:t>
            </a:r>
            <a:r>
              <a:rPr lang="en-US" sz="4800" dirty="0"/>
              <a:t>.</a:t>
            </a:r>
            <a:endParaRPr lang="es-ES" sz="4800" dirty="0"/>
          </a:p>
          <a:p>
            <a:pPr lvl="3"/>
            <a:endParaRPr lang="es-ES" sz="4800" dirty="0" smtClean="0"/>
          </a:p>
          <a:p>
            <a:pPr lvl="1"/>
            <a:endParaRPr lang="es-ES" sz="4800" dirty="0" smtClean="0"/>
          </a:p>
          <a:p>
            <a:endParaRPr lang="es-ES" sz="2400" dirty="0" smtClean="0"/>
          </a:p>
        </p:txBody>
      </p:sp>
      <p:cxnSp>
        <p:nvCxnSpPr>
          <p:cNvPr id="9" name="8 Conector recto de flecha"/>
          <p:cNvCxnSpPr/>
          <p:nvPr/>
        </p:nvCxnSpPr>
        <p:spPr>
          <a:xfrm flipH="1">
            <a:off x="5148064" y="3789040"/>
            <a:ext cx="187220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a:off x="2915816" y="3789040"/>
            <a:ext cx="158417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732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306" y="1268760"/>
            <a:ext cx="7052309"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383185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Grp="1" noChangeArrowheads="1"/>
          </p:cNvSpPr>
          <p:nvPr>
            <p:ph type="title"/>
          </p:nvPr>
        </p:nvSpPr>
        <p:spPr/>
        <p:txBody>
          <a:bodyPr>
            <a:normAutofit/>
          </a:bodyPr>
          <a:lstStyle/>
          <a:p>
            <a:pPr eaLnBrk="1" hangingPunct="1"/>
            <a:r>
              <a:rPr lang="es-ES" altLang="es-ES" sz="3000" dirty="0" smtClean="0"/>
              <a:t>La estrategia de marketing mostrada es reconocida por la industria </a:t>
            </a:r>
          </a:p>
        </p:txBody>
      </p:sp>
      <p:sp>
        <p:nvSpPr>
          <p:cNvPr id="112643" name="Rectangle 3"/>
          <p:cNvSpPr>
            <a:spLocks noGrp="1" noChangeArrowheads="1"/>
          </p:cNvSpPr>
          <p:nvPr>
            <p:ph idx="1"/>
          </p:nvPr>
        </p:nvSpPr>
        <p:spPr>
          <a:xfrm>
            <a:off x="539552" y="2060848"/>
            <a:ext cx="8229600" cy="4525963"/>
          </a:xfrm>
        </p:spPr>
        <p:txBody>
          <a:bodyPr>
            <a:normAutofit/>
          </a:bodyPr>
          <a:lstStyle/>
          <a:p>
            <a:pPr eaLnBrk="1" hangingPunct="1"/>
            <a:endParaRPr lang="es-ES" altLang="es-ES" sz="3600" dirty="0" smtClean="0"/>
          </a:p>
          <a:p>
            <a:pPr marL="0" indent="0" algn="ctr" eaLnBrk="1" hangingPunct="1">
              <a:buNone/>
            </a:pPr>
            <a:r>
              <a:rPr lang="es-ES" altLang="es-ES" sz="2000" dirty="0" err="1" smtClean="0"/>
              <a:t>Janssen</a:t>
            </a:r>
            <a:r>
              <a:rPr lang="es-ES" altLang="es-ES" sz="2000" dirty="0" smtClean="0"/>
              <a:t> con "</a:t>
            </a:r>
            <a:r>
              <a:rPr lang="es-ES" altLang="es-ES" sz="2000" i="1" dirty="0" smtClean="0"/>
              <a:t>La aventura del día a día con TDAH</a:t>
            </a:r>
            <a:r>
              <a:rPr lang="es-ES" altLang="es-ES" sz="2000" dirty="0" smtClean="0"/>
              <a:t>", </a:t>
            </a:r>
          </a:p>
          <a:p>
            <a:pPr marL="0" indent="0" algn="ctr" eaLnBrk="1" hangingPunct="1">
              <a:buNone/>
            </a:pPr>
            <a:r>
              <a:rPr lang="es-ES" altLang="es-ES" sz="2000" dirty="0" smtClean="0"/>
              <a:t>ganó el premio de marketing </a:t>
            </a:r>
            <a:r>
              <a:rPr lang="es-ES" altLang="es-ES" sz="2000" dirty="0" err="1" smtClean="0"/>
              <a:t>Aspid</a:t>
            </a:r>
            <a:r>
              <a:rPr lang="es-ES" altLang="es-ES" sz="2000" dirty="0" smtClean="0"/>
              <a:t> de Plata por </a:t>
            </a:r>
          </a:p>
          <a:p>
            <a:pPr marL="0" indent="0" algn="ctr" eaLnBrk="1" hangingPunct="1">
              <a:buNone/>
            </a:pPr>
            <a:r>
              <a:rPr lang="es-ES" altLang="es-ES" sz="2000" b="1" dirty="0" smtClean="0">
                <a:solidFill>
                  <a:srgbClr val="FF33CC"/>
                </a:solidFill>
              </a:rPr>
              <a:t>“</a:t>
            </a:r>
            <a:r>
              <a:rPr lang="es-ES" altLang="es-ES" sz="2000" b="1" i="1" dirty="0" smtClean="0">
                <a:solidFill>
                  <a:srgbClr val="FF33CC"/>
                </a:solidFill>
              </a:rPr>
              <a:t>buscar nuevas fórmulas para difundir y divulgar la patología”</a:t>
            </a:r>
            <a:endParaRPr lang="es-ES" altLang="es-ES" sz="2000" dirty="0" smtClean="0">
              <a:solidFill>
                <a:srgbClr val="FF33CC"/>
              </a:solidFill>
            </a:endParaRPr>
          </a:p>
        </p:txBody>
      </p:sp>
    </p:spTree>
    <p:extLst>
      <p:ext uri="{BB962C8B-B14F-4D97-AF65-F5344CB8AC3E}">
        <p14:creationId xmlns:p14="http://schemas.microsoft.com/office/powerpoint/2010/main" val="1966440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p:cNvSpPr>
            <a:spLocks noGrp="1" noChangeArrowheads="1"/>
          </p:cNvSpPr>
          <p:nvPr>
            <p:ph type="title"/>
          </p:nvPr>
        </p:nvSpPr>
        <p:spPr/>
        <p:txBody>
          <a:bodyPr/>
          <a:lstStyle/>
          <a:p>
            <a:pPr eaLnBrk="1" hangingPunct="1"/>
            <a:r>
              <a:rPr lang="es-ES" altLang="es-ES" sz="3200" dirty="0" err="1" smtClean="0"/>
              <a:t>Shire</a:t>
            </a:r>
            <a:r>
              <a:rPr lang="es-ES" altLang="es-ES" sz="3200" dirty="0" smtClean="0"/>
              <a:t> </a:t>
            </a:r>
            <a:r>
              <a:rPr lang="es-ES" altLang="es-ES" sz="3200" dirty="0" err="1" smtClean="0"/>
              <a:t>Pharmaceuticals</a:t>
            </a:r>
            <a:r>
              <a:rPr lang="es-ES" altLang="es-ES" sz="3200" dirty="0" smtClean="0"/>
              <a:t> financia</a:t>
            </a:r>
          </a:p>
        </p:txBody>
      </p:sp>
      <p:sp>
        <p:nvSpPr>
          <p:cNvPr id="110595" name="Rectangle 3"/>
          <p:cNvSpPr>
            <a:spLocks noGrp="1" noChangeArrowheads="1"/>
          </p:cNvSpPr>
          <p:nvPr>
            <p:ph idx="1"/>
          </p:nvPr>
        </p:nvSpPr>
        <p:spPr/>
        <p:txBody>
          <a:bodyPr>
            <a:normAutofit fontScale="92500" lnSpcReduction="20000"/>
          </a:bodyPr>
          <a:lstStyle/>
          <a:p>
            <a:pPr>
              <a:lnSpc>
                <a:spcPct val="80000"/>
              </a:lnSpc>
            </a:pPr>
            <a:r>
              <a:rPr lang="es-ES" altLang="es-ES" sz="1500" dirty="0" smtClean="0"/>
              <a:t>La mesa redonda en Bélgica 2012 donde se promueve el </a:t>
            </a:r>
            <a:r>
              <a:rPr lang="es-ES" altLang="es-ES" sz="1600" dirty="0" smtClean="0"/>
              <a:t>Libro Blanco del TDAH</a:t>
            </a:r>
            <a:r>
              <a:rPr lang="es-ES" altLang="es-ES" sz="1600" i="1" dirty="0" smtClean="0"/>
              <a:t>: Hacer visible lo invisible</a:t>
            </a:r>
            <a:endParaRPr lang="es-ES" altLang="es-ES" sz="1500" dirty="0" smtClean="0"/>
          </a:p>
          <a:p>
            <a:pPr eaLnBrk="1" hangingPunct="1">
              <a:lnSpc>
                <a:spcPct val="80000"/>
              </a:lnSpc>
            </a:pPr>
            <a:r>
              <a:rPr lang="es-ES" altLang="es-ES" sz="1500" dirty="0" smtClean="0"/>
              <a:t>La creación, redacción -y “revisa”- del documento.</a:t>
            </a:r>
          </a:p>
          <a:p>
            <a:pPr>
              <a:lnSpc>
                <a:spcPct val="80000"/>
              </a:lnSpc>
            </a:pPr>
            <a:r>
              <a:rPr lang="es-ES" altLang="es-ES" sz="1500" dirty="0" smtClean="0"/>
              <a:t>Contrata a sus autores , todos KOL (</a:t>
            </a:r>
            <a:r>
              <a:rPr lang="es-ES" altLang="es-ES" sz="1400" dirty="0" smtClean="0"/>
              <a:t>Key </a:t>
            </a:r>
            <a:r>
              <a:rPr lang="es-ES" altLang="es-ES" sz="1400" dirty="0" err="1" smtClean="0"/>
              <a:t>Opinion</a:t>
            </a:r>
            <a:r>
              <a:rPr lang="es-ES" altLang="es-ES" sz="1400" dirty="0" smtClean="0"/>
              <a:t> </a:t>
            </a:r>
            <a:r>
              <a:rPr lang="es-ES" altLang="es-ES" sz="1400" dirty="0" err="1" smtClean="0"/>
              <a:t>Leaders</a:t>
            </a:r>
            <a:r>
              <a:rPr lang="es-ES" altLang="es-ES" sz="1400" dirty="0" smtClean="0"/>
              <a:t>)</a:t>
            </a:r>
            <a:r>
              <a:rPr lang="es-ES" altLang="es-ES" sz="1500" dirty="0" smtClean="0"/>
              <a:t>: </a:t>
            </a:r>
          </a:p>
          <a:p>
            <a:pPr lvl="1">
              <a:lnSpc>
                <a:spcPct val="80000"/>
              </a:lnSpc>
            </a:pPr>
            <a:r>
              <a:rPr lang="es-ES" altLang="es-ES" sz="1200" dirty="0" smtClean="0"/>
              <a:t>S. Young, psicóloga británica </a:t>
            </a:r>
          </a:p>
          <a:p>
            <a:pPr lvl="1">
              <a:lnSpc>
                <a:spcPct val="80000"/>
              </a:lnSpc>
            </a:pPr>
            <a:r>
              <a:rPr lang="es-ES" altLang="es-ES" sz="1200" dirty="0" smtClean="0"/>
              <a:t>M. </a:t>
            </a:r>
            <a:r>
              <a:rPr lang="es-ES" altLang="es-ES" sz="1200" dirty="0" err="1" smtClean="0"/>
              <a:t>Fitzgerald</a:t>
            </a:r>
            <a:r>
              <a:rPr lang="es-ES" altLang="es-ES" sz="1200" dirty="0" smtClean="0"/>
              <a:t> psiquiatra irlandés </a:t>
            </a:r>
          </a:p>
          <a:p>
            <a:pPr lvl="1">
              <a:lnSpc>
                <a:spcPct val="80000"/>
              </a:lnSpc>
            </a:pPr>
            <a:r>
              <a:rPr lang="es-ES" altLang="es-ES" sz="1200" dirty="0" smtClean="0"/>
              <a:t>M.J. </a:t>
            </a:r>
            <a:r>
              <a:rPr lang="es-ES" altLang="es-ES" sz="1200" dirty="0" err="1" smtClean="0"/>
              <a:t>Postma</a:t>
            </a:r>
            <a:r>
              <a:rPr lang="es-ES" altLang="es-ES" sz="1200" dirty="0" smtClean="0"/>
              <a:t> </a:t>
            </a:r>
            <a:r>
              <a:rPr lang="es-ES" altLang="es-ES" sz="1200" dirty="0" err="1" smtClean="0"/>
              <a:t>farmacoeconomista</a:t>
            </a:r>
            <a:r>
              <a:rPr lang="es-ES" altLang="es-ES" sz="1200" dirty="0" smtClean="0"/>
              <a:t> holandés</a:t>
            </a:r>
          </a:p>
          <a:p>
            <a:pPr eaLnBrk="1" hangingPunct="1">
              <a:lnSpc>
                <a:spcPct val="80000"/>
              </a:lnSpc>
            </a:pPr>
            <a:r>
              <a:rPr lang="es-ES" altLang="es-ES" sz="1500" dirty="0" smtClean="0"/>
              <a:t>Esta incluida en las entidades “externas” que lo apoyan: </a:t>
            </a:r>
          </a:p>
          <a:p>
            <a:pPr lvl="1">
              <a:lnSpc>
                <a:spcPct val="80000"/>
              </a:lnSpc>
            </a:pPr>
            <a:r>
              <a:rPr lang="es-ES" altLang="es-ES" sz="1200" dirty="0" smtClean="0"/>
              <a:t> </a:t>
            </a:r>
            <a:r>
              <a:rPr lang="es-ES" altLang="es-ES" sz="1200" dirty="0" err="1" smtClean="0"/>
              <a:t>European</a:t>
            </a:r>
            <a:r>
              <a:rPr lang="es-ES" altLang="es-ES" sz="1200" dirty="0" smtClean="0"/>
              <a:t> </a:t>
            </a:r>
            <a:r>
              <a:rPr lang="es-ES" altLang="es-ES" sz="1200" dirty="0" err="1" smtClean="0"/>
              <a:t>Brain</a:t>
            </a:r>
            <a:r>
              <a:rPr lang="es-ES" altLang="es-ES" sz="1200" dirty="0" smtClean="0"/>
              <a:t> Council</a:t>
            </a:r>
          </a:p>
          <a:p>
            <a:pPr lvl="1">
              <a:lnSpc>
                <a:spcPct val="80000"/>
              </a:lnSpc>
            </a:pPr>
            <a:r>
              <a:rPr lang="es-ES" altLang="es-ES" sz="1200" dirty="0" smtClean="0"/>
              <a:t>GAMIAN-</a:t>
            </a:r>
            <a:r>
              <a:rPr lang="es-ES" altLang="es-ES" sz="1200" dirty="0" err="1" smtClean="0"/>
              <a:t>Europe</a:t>
            </a:r>
            <a:r>
              <a:rPr lang="es-ES" altLang="es-ES" sz="1200" dirty="0" smtClean="0"/>
              <a:t>  </a:t>
            </a:r>
          </a:p>
          <a:p>
            <a:pPr lvl="1">
              <a:lnSpc>
                <a:spcPct val="80000"/>
              </a:lnSpc>
            </a:pPr>
            <a:r>
              <a:rPr lang="es-ES" altLang="es-ES" sz="1200" dirty="0" smtClean="0"/>
              <a:t>APCO </a:t>
            </a:r>
            <a:r>
              <a:rPr lang="es-ES" altLang="es-ES" sz="1200" dirty="0" err="1" smtClean="0"/>
              <a:t>Worldwide</a:t>
            </a:r>
            <a:endParaRPr lang="es-ES" altLang="es-ES" sz="1200" dirty="0" smtClean="0"/>
          </a:p>
          <a:p>
            <a:pPr eaLnBrk="1" hangingPunct="1">
              <a:lnSpc>
                <a:spcPct val="80000"/>
              </a:lnSpc>
            </a:pPr>
            <a:r>
              <a:rPr lang="es-ES" altLang="es-ES" sz="1500" dirty="0" smtClean="0"/>
              <a:t>La presentación ante una instancia del parlamento europeo</a:t>
            </a:r>
          </a:p>
          <a:p>
            <a:pPr eaLnBrk="1" hangingPunct="1">
              <a:lnSpc>
                <a:spcPct val="80000"/>
              </a:lnSpc>
            </a:pPr>
            <a:r>
              <a:rPr lang="es-ES" altLang="es-ES" sz="1500" dirty="0" smtClean="0"/>
              <a:t>La presentación en Madrid del documento</a:t>
            </a:r>
          </a:p>
          <a:p>
            <a:pPr eaLnBrk="1" hangingPunct="1">
              <a:lnSpc>
                <a:spcPct val="80000"/>
              </a:lnSpc>
            </a:pPr>
            <a:r>
              <a:rPr lang="es-ES" altLang="es-ES" sz="1500" dirty="0" smtClean="0"/>
              <a:t>El Proyecto PANDAH: </a:t>
            </a:r>
            <a:r>
              <a:rPr lang="es-ES" altLang="es-ES" sz="1500" dirty="0"/>
              <a:t>P</a:t>
            </a:r>
            <a:r>
              <a:rPr lang="es-ES" altLang="es-ES" sz="1500" dirty="0" smtClean="0"/>
              <a:t>lan de Acción en TDAH para su promoción en España</a:t>
            </a:r>
          </a:p>
          <a:p>
            <a:pPr eaLnBrk="1" hangingPunct="1">
              <a:lnSpc>
                <a:spcPct val="80000"/>
              </a:lnSpc>
            </a:pPr>
            <a:r>
              <a:rPr lang="es-ES" altLang="es-ES" sz="1500" dirty="0" smtClean="0"/>
              <a:t>La FEAADAH: Federación Española de Asociaciones de Ayuda al Déficit de Atención e Hiperactividad</a:t>
            </a:r>
          </a:p>
          <a:p>
            <a:pPr eaLnBrk="1" hangingPunct="1">
              <a:lnSpc>
                <a:spcPct val="80000"/>
              </a:lnSpc>
            </a:pPr>
            <a:r>
              <a:rPr lang="es-ES" altLang="es-ES" sz="1500" dirty="0" smtClean="0"/>
              <a:t>Convoca a los directivos de la Administración</a:t>
            </a:r>
          </a:p>
          <a:p>
            <a:pPr eaLnBrk="1" hangingPunct="1">
              <a:lnSpc>
                <a:spcPct val="80000"/>
              </a:lnSpc>
            </a:pPr>
            <a:r>
              <a:rPr lang="es-ES" altLang="es-ES" sz="1500" dirty="0" smtClean="0"/>
              <a:t>Informa a los medios a través de sus oficinas de prensa</a:t>
            </a:r>
          </a:p>
          <a:p>
            <a:pPr eaLnBrk="1" hangingPunct="1">
              <a:lnSpc>
                <a:spcPct val="80000"/>
              </a:lnSpc>
            </a:pPr>
            <a:endParaRPr lang="es-ES" altLang="es-ES" sz="1600" dirty="0" smtClean="0"/>
          </a:p>
          <a:p>
            <a:pPr eaLnBrk="1" hangingPunct="1">
              <a:lnSpc>
                <a:spcPct val="80000"/>
              </a:lnSpc>
            </a:pPr>
            <a:r>
              <a:rPr lang="es-ES" altLang="es-ES" sz="1600" dirty="0" smtClean="0"/>
              <a:t>Todo es creado por SHIRE, los objetivos benefician a SHIRE, pero SHIRE no habla, hablan otros, solo aparece en segundo plano, y no parece una campaña publicitaria</a:t>
            </a:r>
          </a:p>
          <a:p>
            <a:pPr eaLnBrk="1" hangingPunct="1">
              <a:lnSpc>
                <a:spcPct val="80000"/>
              </a:lnSpc>
            </a:pPr>
            <a:endParaRPr lang="es-ES" altLang="es-ES" sz="1200" dirty="0" smtClean="0"/>
          </a:p>
        </p:txBody>
      </p:sp>
    </p:spTree>
    <p:extLst>
      <p:ext uri="{BB962C8B-B14F-4D97-AF65-F5344CB8AC3E}">
        <p14:creationId xmlns:p14="http://schemas.microsoft.com/office/powerpoint/2010/main" val="2776587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Título"/>
          <p:cNvSpPr>
            <a:spLocks noGrp="1"/>
          </p:cNvSpPr>
          <p:nvPr>
            <p:ph type="title"/>
          </p:nvPr>
        </p:nvSpPr>
        <p:spPr/>
        <p:txBody>
          <a:bodyPr/>
          <a:lstStyle/>
          <a:p>
            <a:endParaRPr lang="en-US" altLang="es-ES" smtClean="0"/>
          </a:p>
        </p:txBody>
      </p:sp>
      <p:sp>
        <p:nvSpPr>
          <p:cNvPr id="146435" name="2 Marcador de contenido"/>
          <p:cNvSpPr>
            <a:spLocks noGrp="1"/>
          </p:cNvSpPr>
          <p:nvPr>
            <p:ph idx="1"/>
          </p:nvPr>
        </p:nvSpPr>
        <p:spPr/>
        <p:txBody>
          <a:bodyPr/>
          <a:lstStyle/>
          <a:p>
            <a:endParaRPr lang="en-US" altLang="es-ES" smtClean="0"/>
          </a:p>
        </p:txBody>
      </p:sp>
      <p:sp>
        <p:nvSpPr>
          <p:cNvPr id="4" name="3 Marcador de número de diapositiva"/>
          <p:cNvSpPr>
            <a:spLocks noGrp="1"/>
          </p:cNvSpPr>
          <p:nvPr>
            <p:ph type="sldNum" sz="quarter" idx="12"/>
          </p:nvPr>
        </p:nvSpPr>
        <p:spPr/>
        <p:txBody>
          <a:bodyPr/>
          <a:lstStyle/>
          <a:p>
            <a:pPr>
              <a:defRPr/>
            </a:pPr>
            <a:fld id="{41ECA590-562A-4BFA-B2B3-B10425F8BAAC}" type="slidenum">
              <a:rPr lang="es-ES" smtClean="0"/>
              <a:pPr>
                <a:defRPr/>
              </a:pPr>
              <a:t>33</a:t>
            </a:fld>
            <a:endParaRPr lang="es-ES"/>
          </a:p>
        </p:txBody>
      </p:sp>
      <p:pic>
        <p:nvPicPr>
          <p:cNvPr id="146437" name="Picture 3"/>
          <p:cNvPicPr>
            <a:picLocks noChangeAspect="1" noChangeArrowheads="1"/>
          </p:cNvPicPr>
          <p:nvPr/>
        </p:nvPicPr>
        <p:blipFill>
          <a:blip r:embed="rId2">
            <a:extLst>
              <a:ext uri="{28A0092B-C50C-407E-A947-70E740481C1C}">
                <a14:useLocalDpi xmlns:a14="http://schemas.microsoft.com/office/drawing/2010/main" val="0"/>
              </a:ext>
            </a:extLst>
          </a:blip>
          <a:srcRect t="16797" b="12891"/>
          <a:stretch>
            <a:fillRect/>
          </a:stretch>
        </p:blipFill>
        <p:spPr bwMode="auto">
          <a:xfrm>
            <a:off x="543449" y="548680"/>
            <a:ext cx="81280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26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AutoShape 2"/>
          <p:cNvSpPr>
            <a:spLocks noGrp="1" noChangeArrowheads="1"/>
          </p:cNvSpPr>
          <p:nvPr>
            <p:ph type="title"/>
          </p:nvPr>
        </p:nvSpPr>
        <p:spPr>
          <a:xfrm>
            <a:off x="684213" y="549275"/>
            <a:ext cx="8002587" cy="1155700"/>
          </a:xfrm>
        </p:spPr>
        <p:txBody>
          <a:bodyPr>
            <a:normAutofit/>
          </a:bodyPr>
          <a:lstStyle/>
          <a:p>
            <a:r>
              <a:rPr lang="es-ES" altLang="es-ES" sz="3200" smtClean="0"/>
              <a:t>Presentación de </a:t>
            </a:r>
            <a:r>
              <a:rPr lang="es-ES" altLang="es-ES" sz="3200" i="1" smtClean="0"/>
              <a:t>Informe TDAH en España, </a:t>
            </a:r>
            <a:r>
              <a:rPr lang="es-ES" altLang="es-ES" sz="3200" smtClean="0"/>
              <a:t>PANDAH, 11/2013</a:t>
            </a:r>
          </a:p>
        </p:txBody>
      </p:sp>
      <p:sp>
        <p:nvSpPr>
          <p:cNvPr id="4" name="3 Marcador de número de diapositiva"/>
          <p:cNvSpPr>
            <a:spLocks noGrp="1"/>
          </p:cNvSpPr>
          <p:nvPr>
            <p:ph type="sldNum" sz="quarter" idx="12"/>
          </p:nvPr>
        </p:nvSpPr>
        <p:spPr/>
        <p:txBody>
          <a:bodyPr/>
          <a:lstStyle/>
          <a:p>
            <a:pPr>
              <a:defRPr/>
            </a:pPr>
            <a:fld id="{7A210EC5-1872-44A9-A450-DB05E8A29515}" type="slidenum">
              <a:rPr lang="es-ES" smtClean="0"/>
              <a:pPr>
                <a:defRPr/>
              </a:pPr>
              <a:t>34</a:t>
            </a:fld>
            <a:endParaRPr lang="es-ES"/>
          </a:p>
        </p:txBody>
      </p:sp>
      <p:sp>
        <p:nvSpPr>
          <p:cNvPr id="86020" name="Text Box 5"/>
          <p:cNvSpPr txBox="1">
            <a:spLocks noChangeArrowheads="1"/>
          </p:cNvSpPr>
          <p:nvPr/>
        </p:nvSpPr>
        <p:spPr bwMode="auto">
          <a:xfrm>
            <a:off x="755576" y="4286250"/>
            <a:ext cx="7666112" cy="2169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altLang="es-ES" sz="1500" dirty="0"/>
              <a:t>Los ponentes del acto de presentación del informe. De izda. a dcha., Javier Quintero, jefe del Servicio de Psiquiatría del Hospital Universitario Infanta Leonor de Madrid; Miguel Casas, jefe del Servicio de Psiquiatría del Hospital </a:t>
            </a:r>
            <a:r>
              <a:rPr lang="es-ES" altLang="es-ES" sz="1500" dirty="0" err="1"/>
              <a:t>Vall</a:t>
            </a:r>
            <a:r>
              <a:rPr lang="es-ES" altLang="es-ES" sz="1500" dirty="0"/>
              <a:t> </a:t>
            </a:r>
            <a:r>
              <a:rPr lang="es-ES" altLang="es-ES" sz="1500" dirty="0" err="1"/>
              <a:t>d'Hebron</a:t>
            </a:r>
            <a:r>
              <a:rPr lang="es-ES" altLang="es-ES" sz="1500" dirty="0"/>
              <a:t> de Barcelona; el profesor de Psiquiatría Luis Rojas Marcos; </a:t>
            </a:r>
            <a:r>
              <a:rPr lang="es-ES" altLang="es-ES" sz="1500" i="1" dirty="0"/>
              <a:t>Sonia García de San José, subdirectora de Calidad y Cohesión del Ministerio de Sanidad</a:t>
            </a:r>
            <a:r>
              <a:rPr lang="es-ES" altLang="es-ES" sz="1500" dirty="0"/>
              <a:t>; Fulgencio Madrid, presidente de FEAADAH; </a:t>
            </a:r>
            <a:r>
              <a:rPr lang="es-ES" altLang="es-ES" sz="1500" i="1" dirty="0"/>
              <a:t>Francisco López Rupérez, presidente del Consejo Escolar del Estado</a:t>
            </a:r>
            <a:r>
              <a:rPr lang="es-ES" altLang="es-ES" sz="1500" dirty="0"/>
              <a:t>; César </a:t>
            </a:r>
            <a:r>
              <a:rPr lang="es-ES" altLang="es-ES" sz="1500" dirty="0" err="1"/>
              <a:t>Soutullo</a:t>
            </a:r>
            <a:r>
              <a:rPr lang="es-ES" altLang="es-ES" sz="1500" dirty="0"/>
              <a:t>, coordinador del Proyecto PANDAH y director de la Unidad de Psiquiatría Infantil y Adolescente de la Clínica Universidad de Navarra; y Javier Urcelay, vicepresidente europeo de </a:t>
            </a:r>
            <a:r>
              <a:rPr lang="es-ES" altLang="es-ES" sz="1500" dirty="0" err="1"/>
              <a:t>Shire</a:t>
            </a:r>
            <a:r>
              <a:rPr lang="es-ES" altLang="es-ES" sz="1500" dirty="0"/>
              <a:t>. </a:t>
            </a:r>
          </a:p>
        </p:txBody>
      </p:sp>
      <p:pic>
        <p:nvPicPr>
          <p:cNvPr id="86021" name="Picture 6" descr="Presentación del informe Pandah 'El TDAH en Españ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675"/>
            <a:ext cx="7597031" cy="206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086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03983"/>
            <a:ext cx="7632848" cy="547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3"/>
          <p:cNvSpPr>
            <a:spLocks noGrp="1" noChangeArrowheads="1"/>
          </p:cNvSpPr>
          <p:nvPr>
            <p:ph type="title"/>
          </p:nvPr>
        </p:nvSpPr>
        <p:spPr>
          <a:xfrm>
            <a:off x="683568" y="476672"/>
            <a:ext cx="7924800" cy="865188"/>
          </a:xfrm>
        </p:spPr>
        <p:txBody>
          <a:bodyPr>
            <a:normAutofit/>
          </a:bodyPr>
          <a:lstStyle/>
          <a:p>
            <a:pPr algn="ctr" eaLnBrk="1" hangingPunct="1"/>
            <a:r>
              <a:rPr lang="es-ES" altLang="es-ES" sz="3600" dirty="0" smtClean="0"/>
              <a:t>La federación FEAADAH</a:t>
            </a:r>
          </a:p>
        </p:txBody>
      </p:sp>
    </p:spTree>
    <p:extLst>
      <p:ext uri="{BB962C8B-B14F-4D97-AF65-F5344CB8AC3E}">
        <p14:creationId xmlns:p14="http://schemas.microsoft.com/office/powerpoint/2010/main" val="1223022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Humanistas - Carabanchel</a:t>
            </a:r>
            <a:endParaRPr lang="es-ES" dirty="0"/>
          </a:p>
        </p:txBody>
      </p:sp>
      <p:sp>
        <p:nvSpPr>
          <p:cNvPr id="3" name="2 Marcador de contenido"/>
          <p:cNvSpPr>
            <a:spLocks noGrp="1"/>
          </p:cNvSpPr>
          <p:nvPr>
            <p:ph idx="1"/>
          </p:nvPr>
        </p:nvSpPr>
        <p:spPr/>
        <p:txBody>
          <a:bodyPr/>
          <a:lstStyle/>
          <a:p>
            <a:pPr marL="0" indent="0">
              <a:buNone/>
            </a:pPr>
            <a:endParaRPr lang="es-ES" b="1" i="0" dirty="0" smtClean="0">
              <a:solidFill>
                <a:srgbClr val="222222"/>
              </a:solidFill>
              <a:effectLst/>
              <a:latin typeface="Arial"/>
            </a:endParaRPr>
          </a:p>
          <a:p>
            <a:pPr marL="0" indent="0" algn="ctr">
              <a:buNone/>
            </a:pPr>
            <a:r>
              <a:rPr lang="es-ES" b="1" dirty="0" smtClean="0">
                <a:solidFill>
                  <a:srgbClr val="222222"/>
                </a:solidFill>
                <a:latin typeface="Arial"/>
              </a:rPr>
              <a:t>Video:</a:t>
            </a:r>
            <a:endParaRPr lang="es-ES" b="1" dirty="0">
              <a:solidFill>
                <a:srgbClr val="222222"/>
              </a:solidFill>
              <a:latin typeface="Arial"/>
            </a:endParaRPr>
          </a:p>
          <a:p>
            <a:pPr marL="0" indent="0" algn="ctr">
              <a:buNone/>
            </a:pPr>
            <a:r>
              <a:rPr lang="es-ES" sz="3600" b="1" i="0" dirty="0" smtClean="0">
                <a:solidFill>
                  <a:srgbClr val="222222"/>
                </a:solidFill>
                <a:effectLst/>
                <a:latin typeface="Arial"/>
              </a:rPr>
              <a:t>¿Estás atento? : </a:t>
            </a:r>
          </a:p>
          <a:p>
            <a:pPr marL="0" indent="0" algn="ctr">
              <a:buNone/>
            </a:pPr>
            <a:r>
              <a:rPr lang="es-ES" sz="3600" b="1" i="0" dirty="0" smtClean="0">
                <a:solidFill>
                  <a:srgbClr val="222222"/>
                </a:solidFill>
                <a:effectLst/>
                <a:latin typeface="Arial"/>
              </a:rPr>
              <a:t>la otra cara del TDAH </a:t>
            </a:r>
            <a:endParaRPr lang="es-ES" sz="3600" dirty="0"/>
          </a:p>
        </p:txBody>
      </p:sp>
    </p:spTree>
    <p:extLst>
      <p:ext uri="{BB962C8B-B14F-4D97-AF65-F5344CB8AC3E}">
        <p14:creationId xmlns:p14="http://schemas.microsoft.com/office/powerpoint/2010/main" val="1514429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Cómo volver a la normalidad</a:t>
            </a:r>
            <a:endParaRPr lang="es-ES" dirty="0"/>
          </a:p>
        </p:txBody>
      </p:sp>
      <p:sp>
        <p:nvSpPr>
          <p:cNvPr id="3" name="2 Marcador de contenido"/>
          <p:cNvSpPr>
            <a:spLocks noGrp="1"/>
          </p:cNvSpPr>
          <p:nvPr>
            <p:ph idx="1"/>
          </p:nvPr>
        </p:nvSpPr>
        <p:spPr/>
        <p:txBody>
          <a:bodyPr>
            <a:normAutofit fontScale="77500" lnSpcReduction="20000"/>
          </a:bodyPr>
          <a:lstStyle/>
          <a:p>
            <a:r>
              <a:rPr lang="en-US" sz="1800" dirty="0" smtClean="0"/>
              <a:t>Where’s </a:t>
            </a:r>
            <a:r>
              <a:rPr lang="en-US" sz="1800" dirty="0"/>
              <a:t>the Moral Outrage for ADHD Mass </a:t>
            </a:r>
            <a:r>
              <a:rPr lang="en-US" sz="1800" dirty="0" smtClean="0"/>
              <a:t>Medication?, </a:t>
            </a:r>
          </a:p>
          <a:p>
            <a:pPr marL="0" indent="0">
              <a:buNone/>
            </a:pPr>
            <a:r>
              <a:rPr lang="en-US" sz="1800" dirty="0"/>
              <a:t>	</a:t>
            </a:r>
            <a:r>
              <a:rPr lang="en-US" sz="1800" dirty="0" smtClean="0"/>
              <a:t>se </a:t>
            </a:r>
            <a:r>
              <a:rPr lang="en-US" sz="1800" dirty="0" err="1" smtClean="0"/>
              <a:t>preguntaba</a:t>
            </a:r>
            <a:r>
              <a:rPr lang="en-US" sz="1800" dirty="0" smtClean="0"/>
              <a:t> </a:t>
            </a:r>
            <a:r>
              <a:rPr lang="es-ES" sz="1800" dirty="0" smtClean="0"/>
              <a:t>Diane </a:t>
            </a:r>
            <a:r>
              <a:rPr lang="es-ES" sz="1800" dirty="0" err="1"/>
              <a:t>McWhorter</a:t>
            </a:r>
            <a:r>
              <a:rPr lang="en-US" sz="1800" dirty="0" smtClean="0"/>
              <a:t> </a:t>
            </a:r>
            <a:r>
              <a:rPr lang="es-ES" sz="1800" dirty="0" smtClean="0"/>
              <a:t>en 2015 en </a:t>
            </a:r>
            <a:r>
              <a:rPr lang="es-ES" sz="1800" i="1" dirty="0" smtClean="0"/>
              <a:t>Time</a:t>
            </a:r>
            <a:r>
              <a:rPr lang="es-ES" sz="1800" dirty="0" smtClean="0"/>
              <a:t>. </a:t>
            </a:r>
          </a:p>
          <a:p>
            <a:endParaRPr lang="es-ES" sz="1800" dirty="0" smtClean="0"/>
          </a:p>
          <a:p>
            <a:r>
              <a:rPr lang="es-ES" sz="1800" dirty="0" smtClean="0"/>
              <a:t>Varios frentes y niveles: </a:t>
            </a:r>
          </a:p>
          <a:p>
            <a:pPr lvl="1"/>
            <a:r>
              <a:rPr lang="es-ES" sz="1600" dirty="0" smtClean="0"/>
              <a:t>Desmantelamiento de la máquina del marketing farmacéutico</a:t>
            </a:r>
          </a:p>
          <a:p>
            <a:pPr lvl="2"/>
            <a:r>
              <a:rPr lang="es-ES_tradnl" sz="1200" dirty="0"/>
              <a:t>acabar con las campañas de “sensibilización a la población</a:t>
            </a:r>
            <a:r>
              <a:rPr lang="es-ES_tradnl" sz="1200" dirty="0" smtClean="0"/>
              <a:t>”, so </a:t>
            </a:r>
            <a:r>
              <a:rPr lang="es-ES_tradnl" sz="1200" dirty="0"/>
              <a:t>pretexto de </a:t>
            </a:r>
            <a:r>
              <a:rPr lang="es-ES_tradnl" sz="1200" dirty="0" smtClean="0"/>
              <a:t>educación </a:t>
            </a:r>
            <a:r>
              <a:rPr lang="es-ES_tradnl" sz="1200" dirty="0"/>
              <a:t>de la </a:t>
            </a:r>
            <a:r>
              <a:rPr lang="es-ES_tradnl" sz="1200" dirty="0" smtClean="0"/>
              <a:t>gente, </a:t>
            </a:r>
            <a:endParaRPr lang="es-ES" sz="1200" dirty="0"/>
          </a:p>
          <a:p>
            <a:pPr lvl="2"/>
            <a:r>
              <a:rPr lang="es-ES_tradnl" sz="1200" dirty="0"/>
              <a:t>acabar con el respaldo financiero por parte de la industria a sociedades de pacientes, así como a organizaciones médicas profesionales y a agencias de investigación y </a:t>
            </a:r>
            <a:endParaRPr lang="es-ES" sz="1200" dirty="0"/>
          </a:p>
          <a:p>
            <a:pPr lvl="2"/>
            <a:r>
              <a:rPr lang="es-ES_tradnl" sz="1200" dirty="0"/>
              <a:t>acabar también “con las fiestas, cenas, regalos promocionales y formación médica a doctores o estudiantes de medicina por la industria farmacéutica</a:t>
            </a:r>
            <a:r>
              <a:rPr lang="es-ES_tradnl" sz="1200" dirty="0" smtClean="0"/>
              <a:t>” (Alan </a:t>
            </a:r>
            <a:r>
              <a:rPr lang="es-ES_tradnl" sz="1200" dirty="0" err="1" smtClean="0"/>
              <a:t>Frances</a:t>
            </a:r>
            <a:r>
              <a:rPr lang="es-ES_tradnl" sz="1200" dirty="0" smtClean="0"/>
              <a:t>). </a:t>
            </a:r>
          </a:p>
          <a:p>
            <a:pPr lvl="1"/>
            <a:r>
              <a:rPr lang="es-ES_tradnl" sz="1600" dirty="0"/>
              <a:t>Hablar claro acerca de la medicación:</a:t>
            </a:r>
            <a:r>
              <a:rPr lang="es-ES_tradnl" sz="1400" dirty="0"/>
              <a:t> no tratamiento sino dopaje; no eficaz a largo plazo, sino </a:t>
            </a:r>
            <a:r>
              <a:rPr lang="es-ES_tradnl" sz="1400" dirty="0" smtClean="0"/>
              <a:t>empeoramiento (Joanna </a:t>
            </a:r>
            <a:r>
              <a:rPr lang="es-ES_tradnl" sz="1400" dirty="0" err="1" smtClean="0"/>
              <a:t>Moncrieef</a:t>
            </a:r>
            <a:r>
              <a:rPr lang="es-ES_tradnl" sz="1400" dirty="0" smtClean="0"/>
              <a:t>). </a:t>
            </a:r>
          </a:p>
          <a:p>
            <a:pPr lvl="1"/>
            <a:r>
              <a:rPr lang="es-ES_tradnl" sz="1600" dirty="0"/>
              <a:t>E</a:t>
            </a:r>
            <a:r>
              <a:rPr lang="es-ES_tradnl" sz="1600" dirty="0" smtClean="0"/>
              <a:t>ducación de </a:t>
            </a:r>
            <a:r>
              <a:rPr lang="es-ES_tradnl" sz="1600" dirty="0"/>
              <a:t>la gente</a:t>
            </a:r>
            <a:r>
              <a:rPr lang="es-ES_tradnl" sz="1400" dirty="0"/>
              <a:t>, empezando por los niños, en la dirección de promover un sentido de persona que enfatice </a:t>
            </a:r>
            <a:r>
              <a:rPr lang="es-ES_tradnl" sz="1400" dirty="0" smtClean="0"/>
              <a:t>la responsabilidad y el autocontrol, en </a:t>
            </a:r>
            <a:r>
              <a:rPr lang="es-ES_tradnl" sz="1400" dirty="0"/>
              <a:t>vez de la vulnerabilidad, el desvalimiento y el victimismo. </a:t>
            </a:r>
            <a:endParaRPr lang="es-ES_tradnl" sz="1400" dirty="0" smtClean="0"/>
          </a:p>
          <a:p>
            <a:pPr lvl="1"/>
            <a:r>
              <a:rPr lang="es-ES_tradnl" sz="1600" dirty="0" smtClean="0"/>
              <a:t>La </a:t>
            </a:r>
            <a:r>
              <a:rPr lang="es-ES_tradnl" sz="1600" dirty="0"/>
              <a:t>vuelta a la normalidad pasa por reasumir los problemas de la vida</a:t>
            </a:r>
            <a:r>
              <a:rPr lang="es-ES_tradnl" sz="1400" dirty="0"/>
              <a:t>, como tales problemas, en vez de cómo supuestas enfermedades</a:t>
            </a:r>
            <a:r>
              <a:rPr lang="es-ES_tradnl" sz="1400" dirty="0" smtClean="0"/>
              <a:t>. </a:t>
            </a:r>
            <a:endParaRPr lang="es-ES" sz="1400" dirty="0"/>
          </a:p>
          <a:p>
            <a:pPr lvl="1"/>
            <a:r>
              <a:rPr lang="es-ES" sz="1600" dirty="0" smtClean="0"/>
              <a:t>Cuando sea el caso, entender y atender el problema dentro del contexto familiar y escolar del niño</a:t>
            </a:r>
            <a:r>
              <a:rPr lang="es-ES" sz="1400" dirty="0" smtClean="0"/>
              <a:t>, no como un problema (enfermedad o trastorno) dentro del niño.</a:t>
            </a:r>
            <a:endParaRPr lang="es-ES" sz="1400" dirty="0"/>
          </a:p>
          <a:p>
            <a:endParaRPr lang="es-ES" sz="2000" dirty="0" smtClean="0"/>
          </a:p>
          <a:p>
            <a:endParaRPr lang="es-ES" b="1" dirty="0"/>
          </a:p>
          <a:p>
            <a:endParaRPr lang="es-ES" dirty="0"/>
          </a:p>
        </p:txBody>
      </p:sp>
    </p:spTree>
    <p:extLst>
      <p:ext uri="{BB962C8B-B14F-4D97-AF65-F5344CB8AC3E}">
        <p14:creationId xmlns:p14="http://schemas.microsoft.com/office/powerpoint/2010/main" val="342097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1700808"/>
            <a:ext cx="2791633" cy="4104456"/>
          </a:xfrm>
        </p:spPr>
      </p:pic>
      <p:pic>
        <p:nvPicPr>
          <p:cNvPr id="6" name="5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4008" y="1484784"/>
            <a:ext cx="3389853" cy="4525963"/>
          </a:xfrm>
        </p:spPr>
      </p:pic>
    </p:spTree>
    <p:extLst>
      <p:ext uri="{BB962C8B-B14F-4D97-AF65-F5344CB8AC3E}">
        <p14:creationId xmlns:p14="http://schemas.microsoft.com/office/powerpoint/2010/main" val="3640644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1686508"/>
            <a:ext cx="2600759" cy="4133055"/>
          </a:xfrm>
        </p:spPr>
      </p:pic>
      <p:sp>
        <p:nvSpPr>
          <p:cNvPr id="4" name="3 Marcador de contenido"/>
          <p:cNvSpPr>
            <a:spLocks noGrp="1"/>
          </p:cNvSpPr>
          <p:nvPr>
            <p:ph sz="quarter" idx="14"/>
          </p:nvPr>
        </p:nvSpPr>
        <p:spPr/>
        <p:txBody>
          <a:bodyPr/>
          <a:lstStyle/>
          <a:p>
            <a:endParaRPr lang="es-ES" dirty="0"/>
          </a:p>
        </p:txBody>
      </p:sp>
      <p:pic>
        <p:nvPicPr>
          <p:cNvPr id="6"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805430"/>
            <a:ext cx="3960440" cy="3960440"/>
          </a:xfrm>
          <a:prstGeom prst="rect">
            <a:avLst/>
          </a:prstGeom>
        </p:spPr>
      </p:pic>
    </p:spTree>
    <p:extLst>
      <p:ext uri="{BB962C8B-B14F-4D97-AF65-F5344CB8AC3E}">
        <p14:creationId xmlns:p14="http://schemas.microsoft.com/office/powerpoint/2010/main" val="27403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TOVA:</a:t>
            </a:r>
            <a:r>
              <a:rPr lang="en-US" dirty="0" smtClean="0"/>
              <a:t>Test of variables of attention</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564904"/>
            <a:ext cx="5635409" cy="2349366"/>
          </a:xfrm>
        </p:spPr>
      </p:pic>
    </p:spTree>
    <p:extLst>
      <p:ext uri="{BB962C8B-B14F-4D97-AF65-F5344CB8AC3E}">
        <p14:creationId xmlns:p14="http://schemas.microsoft.com/office/powerpoint/2010/main" val="2401118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7584" y="1340768"/>
            <a:ext cx="3889668" cy="4176464"/>
          </a:xfrm>
        </p:spPr>
      </p:pic>
      <p:pic>
        <p:nvPicPr>
          <p:cNvPr id="4" name="3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292080" y="1412777"/>
            <a:ext cx="2739149" cy="4410030"/>
          </a:xfrm>
        </p:spPr>
      </p:pic>
    </p:spTree>
    <p:extLst>
      <p:ext uri="{BB962C8B-B14F-4D97-AF65-F5344CB8AC3E}">
        <p14:creationId xmlns:p14="http://schemas.microsoft.com/office/powerpoint/2010/main" val="2393882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Y ahora vienen a por los adultos</a:t>
            </a:r>
            <a:endParaRPr lang="es-ES" sz="3600"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2564904"/>
            <a:ext cx="2640960" cy="2448272"/>
          </a:xfrm>
        </p:spPr>
      </p:pic>
      <p:pic>
        <p:nvPicPr>
          <p:cNvPr id="6" name="5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16016" y="2708920"/>
            <a:ext cx="2786506" cy="2087190"/>
          </a:xfrm>
        </p:spPr>
      </p:pic>
    </p:spTree>
    <p:extLst>
      <p:ext uri="{BB962C8B-B14F-4D97-AF65-F5344CB8AC3E}">
        <p14:creationId xmlns:p14="http://schemas.microsoft.com/office/powerpoint/2010/main" val="2324245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 famosos</a:t>
            </a:r>
            <a:endParaRPr lang="es-ES"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2780928"/>
            <a:ext cx="3164116" cy="2376264"/>
          </a:xfrm>
        </p:spPr>
      </p:pic>
      <p:pic>
        <p:nvPicPr>
          <p:cNvPr id="6" name="5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721769"/>
            <a:ext cx="3200400" cy="2400300"/>
          </a:xfrm>
        </p:spPr>
      </p:pic>
    </p:spTree>
    <p:extLst>
      <p:ext uri="{BB962C8B-B14F-4D97-AF65-F5344CB8AC3E}">
        <p14:creationId xmlns:p14="http://schemas.microsoft.com/office/powerpoint/2010/main" val="4218782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dirty="0" smtClean="0"/>
              <a:t>Muchas gracias por vuestra presencia</a:t>
            </a:r>
            <a:endParaRPr lang="es-ES" dirty="0"/>
          </a:p>
        </p:txBody>
      </p:sp>
    </p:spTree>
    <p:extLst>
      <p:ext uri="{BB962C8B-B14F-4D97-AF65-F5344CB8AC3E}">
        <p14:creationId xmlns:p14="http://schemas.microsoft.com/office/powerpoint/2010/main" val="106075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dirty="0" smtClean="0"/>
              <a:t>Diagnóstico diferencial con base en movimientos </a:t>
            </a:r>
            <a:r>
              <a:rPr lang="es-ES" sz="3600" dirty="0" err="1" smtClean="0"/>
              <a:t>sacádicos</a:t>
            </a:r>
            <a:r>
              <a:rPr lang="es-ES" sz="3600" dirty="0" smtClean="0"/>
              <a:t> y parpadeos</a:t>
            </a:r>
            <a:r>
              <a:rPr lang="es-ES" dirty="0" smtClean="0"/>
              <a:t> </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2420888"/>
            <a:ext cx="3240360" cy="2938705"/>
          </a:xfrm>
        </p:spPr>
      </p:pic>
    </p:spTree>
    <p:extLst>
      <p:ext uri="{BB962C8B-B14F-4D97-AF65-F5344CB8AC3E}">
        <p14:creationId xmlns:p14="http://schemas.microsoft.com/office/powerpoint/2010/main" val="74475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t>Considerable solapamiento entre niños TDAH y de “desarrollo típico” en pruebas neuropsicológicas</a:t>
            </a:r>
            <a:endParaRPr lang="es-ES" sz="2400" dirty="0"/>
          </a:p>
        </p:txBody>
      </p:sp>
      <p:sp>
        <p:nvSpPr>
          <p:cNvPr id="3" name="2 Marcador de contenido"/>
          <p:cNvSpPr>
            <a:spLocks noGrp="1"/>
          </p:cNvSpPr>
          <p:nvPr>
            <p:ph idx="1"/>
          </p:nvPr>
        </p:nvSpPr>
        <p:spPr/>
        <p:txBody>
          <a:bodyPr>
            <a:normAutofit fontScale="92500" lnSpcReduction="10000"/>
          </a:bodyPr>
          <a:lstStyle/>
          <a:p>
            <a:endParaRPr lang="en-US" sz="1800" dirty="0" smtClean="0"/>
          </a:p>
          <a:p>
            <a:pPr marL="0" indent="0">
              <a:buNone/>
            </a:pPr>
            <a:r>
              <a:rPr lang="en-US" sz="1600" dirty="0" err="1" smtClean="0"/>
              <a:t>Coghill</a:t>
            </a:r>
            <a:r>
              <a:rPr lang="en-US" sz="1600" dirty="0" smtClean="0"/>
              <a:t>, D. R., Seth, S. y Matthews, K. </a:t>
            </a:r>
            <a:r>
              <a:rPr lang="en-US" sz="1600" dirty="0"/>
              <a:t>(2014). A comprehensive assessment of </a:t>
            </a:r>
            <a:r>
              <a:rPr lang="en-US" sz="1600" dirty="0" smtClean="0"/>
              <a:t>memory</a:t>
            </a:r>
            <a:r>
              <a:rPr lang="en-US" sz="1600" dirty="0"/>
              <a:t>, delay aversion, timing, inhibition, decision making and variability in </a:t>
            </a:r>
            <a:r>
              <a:rPr lang="en-US" sz="1600" dirty="0" smtClean="0"/>
              <a:t>attention </a:t>
            </a:r>
            <a:r>
              <a:rPr lang="en-US" sz="1600" dirty="0"/>
              <a:t>deficit hyperactivity disorder: advancing beyond the </a:t>
            </a:r>
            <a:r>
              <a:rPr lang="en-US" sz="1600" dirty="0" smtClean="0"/>
              <a:t>three-pathway models. </a:t>
            </a:r>
            <a:r>
              <a:rPr lang="es-ES" sz="1600" i="1" dirty="0" err="1" smtClean="0"/>
              <a:t>Psychological</a:t>
            </a:r>
            <a:r>
              <a:rPr lang="es-ES" sz="1600" i="1" dirty="0" smtClean="0"/>
              <a:t> </a:t>
            </a:r>
            <a:r>
              <a:rPr lang="es-ES" sz="1600" i="1" dirty="0"/>
              <a:t>Medicine, 44</a:t>
            </a:r>
            <a:r>
              <a:rPr lang="es-ES" sz="1600" dirty="0"/>
              <a:t>, </a:t>
            </a:r>
            <a:r>
              <a:rPr lang="es-ES" sz="1600" dirty="0" smtClean="0"/>
              <a:t>1989-2001. </a:t>
            </a:r>
          </a:p>
          <a:p>
            <a:endParaRPr lang="es-ES" sz="1800" dirty="0" smtClean="0"/>
          </a:p>
          <a:p>
            <a:pPr lvl="2"/>
            <a:r>
              <a:rPr lang="es-ES" sz="2000" dirty="0" smtClean="0"/>
              <a:t>“El hallazgo de que un cuarto de los niños con TDAH no mostraran déficit en ninguna de las seis pruebas neuropsicológicas es llamativo.” </a:t>
            </a:r>
          </a:p>
          <a:p>
            <a:pPr marL="914400" lvl="2" indent="0">
              <a:buNone/>
            </a:pPr>
            <a:endParaRPr lang="es-ES" sz="2000" dirty="0" smtClean="0"/>
          </a:p>
          <a:p>
            <a:pPr lvl="2"/>
            <a:r>
              <a:rPr lang="es-ES" sz="2000" dirty="0" smtClean="0"/>
              <a:t>“La visión tradicional de que fallos cognitivos acarrean directamente los síntomas de TDAH no está confirmada por los datos.”</a:t>
            </a:r>
          </a:p>
          <a:p>
            <a:pPr marL="0" indent="0">
              <a:buNone/>
            </a:pPr>
            <a:endParaRPr lang="es-ES" sz="1800" dirty="0"/>
          </a:p>
        </p:txBody>
      </p:sp>
    </p:spTree>
    <p:extLst>
      <p:ext uri="{BB962C8B-B14F-4D97-AF65-F5344CB8AC3E}">
        <p14:creationId xmlns:p14="http://schemas.microsoft.com/office/powerpoint/2010/main" val="63370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Sin marcadores específicos de ningún tipo</a:t>
            </a:r>
            <a:endParaRPr lang="es-ES" sz="3600" dirty="0"/>
          </a:p>
        </p:txBody>
      </p:sp>
      <p:sp>
        <p:nvSpPr>
          <p:cNvPr id="3" name="2 Marcador de contenido"/>
          <p:cNvSpPr>
            <a:spLocks noGrp="1"/>
          </p:cNvSpPr>
          <p:nvPr>
            <p:ph idx="1"/>
          </p:nvPr>
        </p:nvSpPr>
        <p:spPr/>
        <p:txBody>
          <a:bodyPr>
            <a:normAutofit fontScale="77500" lnSpcReduction="20000"/>
          </a:bodyPr>
          <a:lstStyle/>
          <a:p>
            <a:pPr>
              <a:buFontTx/>
              <a:buNone/>
            </a:pPr>
            <a:r>
              <a:rPr lang="es-ES" sz="1600" dirty="0" err="1" smtClean="0"/>
              <a:t>Baroni</a:t>
            </a:r>
            <a:r>
              <a:rPr lang="es-ES" sz="1600" dirty="0"/>
              <a:t>, A., Castellanos, F.  X. (2015) en </a:t>
            </a:r>
            <a:r>
              <a:rPr lang="en-US" altLang="es-ES" sz="1600" i="1" dirty="0">
                <a:solidFill>
                  <a:srgbClr val="002060"/>
                </a:solidFill>
              </a:rPr>
              <a:t>Current Opinion in Neurobiology</a:t>
            </a:r>
            <a:r>
              <a:rPr lang="en-US" altLang="es-ES" sz="1600" dirty="0">
                <a:solidFill>
                  <a:srgbClr val="002060"/>
                </a:solidFill>
              </a:rPr>
              <a:t>: </a:t>
            </a:r>
            <a:endParaRPr lang="en-US" altLang="es-ES" sz="1600" b="1" dirty="0">
              <a:solidFill>
                <a:srgbClr val="002060"/>
              </a:solidFill>
            </a:endParaRPr>
          </a:p>
          <a:p>
            <a:pPr marL="0" indent="0">
              <a:buNone/>
            </a:pPr>
            <a:r>
              <a:rPr lang="en-US" altLang="es-ES" sz="1600" b="1" dirty="0">
                <a:solidFill>
                  <a:srgbClr val="002060"/>
                </a:solidFill>
              </a:rPr>
              <a:t>	</a:t>
            </a:r>
            <a:r>
              <a:rPr lang="en-US" altLang="es-ES" sz="1600" dirty="0">
                <a:solidFill>
                  <a:srgbClr val="002060"/>
                </a:solidFill>
              </a:rPr>
              <a:t>“</a:t>
            </a:r>
            <a:r>
              <a:rPr lang="en-US" altLang="es-ES" sz="1600" dirty="0" err="1">
                <a:solidFill>
                  <a:srgbClr val="002060"/>
                </a:solidFill>
              </a:rPr>
              <a:t>En</a:t>
            </a:r>
            <a:r>
              <a:rPr lang="en-US" altLang="es-ES" sz="1600" dirty="0">
                <a:solidFill>
                  <a:srgbClr val="002060"/>
                </a:solidFill>
              </a:rPr>
              <a:t> </a:t>
            </a:r>
            <a:r>
              <a:rPr lang="en-US" altLang="es-ES" sz="1600" dirty="0" err="1">
                <a:solidFill>
                  <a:srgbClr val="002060"/>
                </a:solidFill>
              </a:rPr>
              <a:t>ausencia</a:t>
            </a:r>
            <a:r>
              <a:rPr lang="en-US" altLang="es-ES" sz="1600" dirty="0">
                <a:solidFill>
                  <a:srgbClr val="002060"/>
                </a:solidFill>
              </a:rPr>
              <a:t> de </a:t>
            </a:r>
            <a:r>
              <a:rPr lang="en-US" altLang="es-ES" sz="1600" dirty="0" err="1">
                <a:solidFill>
                  <a:srgbClr val="002060"/>
                </a:solidFill>
              </a:rPr>
              <a:t>biomarcadores</a:t>
            </a:r>
            <a:r>
              <a:rPr lang="en-US" altLang="es-ES" sz="1600" dirty="0">
                <a:solidFill>
                  <a:srgbClr val="002060"/>
                </a:solidFill>
              </a:rPr>
              <a:t>, el </a:t>
            </a:r>
            <a:r>
              <a:rPr lang="en-US" altLang="es-ES" sz="1600" dirty="0" err="1">
                <a:solidFill>
                  <a:srgbClr val="002060"/>
                </a:solidFill>
              </a:rPr>
              <a:t>diagnóstico</a:t>
            </a:r>
            <a:r>
              <a:rPr lang="en-US" altLang="es-ES" sz="1600" dirty="0">
                <a:solidFill>
                  <a:srgbClr val="002060"/>
                </a:solidFill>
              </a:rPr>
              <a:t> TDAH se </a:t>
            </a:r>
            <a:r>
              <a:rPr lang="en-US" altLang="es-ES" sz="1600" dirty="0" err="1">
                <a:solidFill>
                  <a:srgbClr val="002060"/>
                </a:solidFill>
              </a:rPr>
              <a:t>basa</a:t>
            </a:r>
            <a:r>
              <a:rPr lang="en-US" altLang="es-ES" sz="1600" dirty="0">
                <a:solidFill>
                  <a:srgbClr val="002060"/>
                </a:solidFill>
              </a:rPr>
              <a:t> </a:t>
            </a:r>
            <a:r>
              <a:rPr lang="en-US" altLang="es-ES" sz="1600" dirty="0" err="1">
                <a:solidFill>
                  <a:srgbClr val="002060"/>
                </a:solidFill>
              </a:rPr>
              <a:t>exclusivamente</a:t>
            </a:r>
            <a:r>
              <a:rPr lang="en-US" altLang="es-ES" sz="1600" dirty="0">
                <a:solidFill>
                  <a:srgbClr val="002060"/>
                </a:solidFill>
              </a:rPr>
              <a:t> </a:t>
            </a:r>
            <a:r>
              <a:rPr lang="en-US" altLang="es-ES" sz="1600" dirty="0" smtClean="0">
                <a:solidFill>
                  <a:srgbClr val="002060"/>
                </a:solidFill>
              </a:rPr>
              <a:t>	</a:t>
            </a:r>
            <a:r>
              <a:rPr lang="en-US" altLang="es-ES" sz="1600" dirty="0" err="1" smtClean="0">
                <a:solidFill>
                  <a:srgbClr val="002060"/>
                </a:solidFill>
              </a:rPr>
              <a:t>en</a:t>
            </a:r>
            <a:r>
              <a:rPr lang="en-US" altLang="es-ES" sz="1600" dirty="0" smtClean="0">
                <a:solidFill>
                  <a:srgbClr val="002060"/>
                </a:solidFill>
              </a:rPr>
              <a:t> </a:t>
            </a:r>
            <a:r>
              <a:rPr lang="en-US" altLang="es-ES" sz="1600" dirty="0" err="1">
                <a:solidFill>
                  <a:srgbClr val="002060"/>
                </a:solidFill>
              </a:rPr>
              <a:t>juicios</a:t>
            </a:r>
            <a:r>
              <a:rPr lang="en-US" altLang="es-ES" sz="1600" dirty="0">
                <a:solidFill>
                  <a:srgbClr val="002060"/>
                </a:solidFill>
              </a:rPr>
              <a:t> </a:t>
            </a:r>
            <a:r>
              <a:rPr lang="en-US" altLang="es-ES" sz="1600" dirty="0" err="1" smtClean="0">
                <a:solidFill>
                  <a:srgbClr val="002060"/>
                </a:solidFill>
              </a:rPr>
              <a:t>subjetivos</a:t>
            </a:r>
            <a:r>
              <a:rPr lang="en-US" altLang="es-ES" sz="1600" dirty="0">
                <a:solidFill>
                  <a:srgbClr val="002060"/>
                </a:solidFill>
              </a:rPr>
              <a:t>, que </a:t>
            </a:r>
            <a:r>
              <a:rPr lang="en-US" altLang="es-ES" sz="1600" dirty="0" err="1">
                <a:solidFill>
                  <a:srgbClr val="002060"/>
                </a:solidFill>
              </a:rPr>
              <a:t>ocasiona</a:t>
            </a:r>
            <a:r>
              <a:rPr lang="en-US" altLang="es-ES" sz="1600" dirty="0">
                <a:solidFill>
                  <a:srgbClr val="002060"/>
                </a:solidFill>
              </a:rPr>
              <a:t> </a:t>
            </a:r>
            <a:r>
              <a:rPr lang="en-US" altLang="es-ES" sz="1600" dirty="0" err="1">
                <a:solidFill>
                  <a:srgbClr val="002060"/>
                </a:solidFill>
              </a:rPr>
              <a:t>amplias</a:t>
            </a:r>
            <a:r>
              <a:rPr lang="en-US" altLang="es-ES" sz="1600" dirty="0">
                <a:solidFill>
                  <a:srgbClr val="002060"/>
                </a:solidFill>
              </a:rPr>
              <a:t> </a:t>
            </a:r>
            <a:r>
              <a:rPr lang="en-US" altLang="es-ES" sz="1600" dirty="0" err="1">
                <a:solidFill>
                  <a:srgbClr val="002060"/>
                </a:solidFill>
              </a:rPr>
              <a:t>variaciones</a:t>
            </a:r>
            <a:r>
              <a:rPr lang="en-US" altLang="es-ES" sz="1600" dirty="0">
                <a:solidFill>
                  <a:srgbClr val="002060"/>
                </a:solidFill>
              </a:rPr>
              <a:t> </a:t>
            </a:r>
            <a:r>
              <a:rPr lang="en-US" altLang="es-ES" sz="1600" dirty="0" err="1">
                <a:solidFill>
                  <a:srgbClr val="002060"/>
                </a:solidFill>
              </a:rPr>
              <a:t>en</a:t>
            </a:r>
            <a:r>
              <a:rPr lang="en-US" altLang="es-ES" sz="1600" dirty="0">
                <a:solidFill>
                  <a:srgbClr val="002060"/>
                </a:solidFill>
              </a:rPr>
              <a:t> </a:t>
            </a:r>
            <a:r>
              <a:rPr lang="en-US" altLang="es-ES" sz="1600" dirty="0" err="1">
                <a:solidFill>
                  <a:srgbClr val="002060"/>
                </a:solidFill>
              </a:rPr>
              <a:t>su</a:t>
            </a:r>
            <a:r>
              <a:rPr lang="en-US" altLang="es-ES" sz="1600" dirty="0">
                <a:solidFill>
                  <a:srgbClr val="002060"/>
                </a:solidFill>
              </a:rPr>
              <a:t> </a:t>
            </a:r>
            <a:r>
              <a:rPr lang="en-US" altLang="es-ES" sz="1600" dirty="0" err="1">
                <a:solidFill>
                  <a:srgbClr val="002060"/>
                </a:solidFill>
              </a:rPr>
              <a:t>prevalencia</a:t>
            </a:r>
            <a:r>
              <a:rPr lang="en-US" altLang="es-ES" sz="1600" dirty="0">
                <a:solidFill>
                  <a:srgbClr val="002060"/>
                </a:solidFill>
              </a:rPr>
              <a:t>…</a:t>
            </a:r>
            <a:r>
              <a:rPr lang="en-US" altLang="es-ES" sz="1600" dirty="0" err="1">
                <a:solidFill>
                  <a:srgbClr val="002060"/>
                </a:solidFill>
              </a:rPr>
              <a:t>En</a:t>
            </a:r>
            <a:r>
              <a:rPr lang="en-US" altLang="es-ES" sz="1600" dirty="0">
                <a:solidFill>
                  <a:srgbClr val="002060"/>
                </a:solidFill>
              </a:rPr>
              <a:t> </a:t>
            </a:r>
            <a:r>
              <a:rPr lang="en-US" altLang="es-ES" sz="1600" dirty="0" smtClean="0">
                <a:solidFill>
                  <a:srgbClr val="002060"/>
                </a:solidFill>
              </a:rPr>
              <a:t>	</a:t>
            </a:r>
            <a:r>
              <a:rPr lang="en-US" altLang="es-ES" sz="1600" dirty="0" err="1" smtClean="0">
                <a:solidFill>
                  <a:srgbClr val="002060"/>
                </a:solidFill>
              </a:rPr>
              <a:t>consecuencia</a:t>
            </a:r>
            <a:r>
              <a:rPr lang="en-US" altLang="es-ES" sz="1600" dirty="0">
                <a:solidFill>
                  <a:srgbClr val="002060"/>
                </a:solidFill>
              </a:rPr>
              <a:t>, </a:t>
            </a:r>
            <a:r>
              <a:rPr lang="en-US" altLang="es-ES" sz="1600" dirty="0" err="1" smtClean="0">
                <a:solidFill>
                  <a:srgbClr val="002060"/>
                </a:solidFill>
              </a:rPr>
              <a:t>carecemos</a:t>
            </a:r>
            <a:r>
              <a:rPr lang="en-US" altLang="es-ES" sz="1600" dirty="0" smtClean="0">
                <a:solidFill>
                  <a:srgbClr val="002060"/>
                </a:solidFill>
              </a:rPr>
              <a:t> de </a:t>
            </a:r>
            <a:r>
              <a:rPr lang="en-US" altLang="es-ES" sz="1600" dirty="0" err="1" smtClean="0">
                <a:solidFill>
                  <a:srgbClr val="002060"/>
                </a:solidFill>
              </a:rPr>
              <a:t>hechos</a:t>
            </a:r>
            <a:r>
              <a:rPr lang="en-US" altLang="es-ES" sz="1600" dirty="0" smtClean="0">
                <a:solidFill>
                  <a:srgbClr val="002060"/>
                </a:solidFill>
              </a:rPr>
              <a:t> </a:t>
            </a:r>
            <a:r>
              <a:rPr lang="en-US" altLang="es-ES" sz="1600" dirty="0" err="1">
                <a:solidFill>
                  <a:srgbClr val="002060"/>
                </a:solidFill>
              </a:rPr>
              <a:t>establecidos</a:t>
            </a:r>
            <a:r>
              <a:rPr lang="en-US" altLang="es-ES" sz="1600" dirty="0">
                <a:solidFill>
                  <a:srgbClr val="002060"/>
                </a:solidFill>
              </a:rPr>
              <a:t> </a:t>
            </a:r>
            <a:r>
              <a:rPr lang="en-US" altLang="es-ES" sz="1600" dirty="0" err="1">
                <a:solidFill>
                  <a:srgbClr val="002060"/>
                </a:solidFill>
              </a:rPr>
              <a:t>sobre</a:t>
            </a:r>
            <a:r>
              <a:rPr lang="en-US" altLang="es-ES" sz="1600" dirty="0">
                <a:solidFill>
                  <a:srgbClr val="002060"/>
                </a:solidFill>
              </a:rPr>
              <a:t> la </a:t>
            </a:r>
            <a:r>
              <a:rPr lang="en-US" altLang="es-ES" sz="1600" dirty="0" err="1">
                <a:solidFill>
                  <a:srgbClr val="002060"/>
                </a:solidFill>
              </a:rPr>
              <a:t>neurobiología</a:t>
            </a:r>
            <a:r>
              <a:rPr lang="en-US" altLang="es-ES" sz="1600" dirty="0">
                <a:solidFill>
                  <a:srgbClr val="002060"/>
                </a:solidFill>
              </a:rPr>
              <a:t> del </a:t>
            </a:r>
            <a:r>
              <a:rPr lang="en-US" altLang="es-ES" sz="1600" dirty="0" smtClean="0">
                <a:solidFill>
                  <a:srgbClr val="002060"/>
                </a:solidFill>
              </a:rPr>
              <a:t>	TDAH</a:t>
            </a:r>
            <a:r>
              <a:rPr lang="en-US" altLang="es-ES" sz="1600" dirty="0">
                <a:solidFill>
                  <a:srgbClr val="002060"/>
                </a:solidFill>
              </a:rPr>
              <a:t>.” </a:t>
            </a:r>
          </a:p>
          <a:p>
            <a:pPr marL="0" indent="0">
              <a:buNone/>
            </a:pPr>
            <a:r>
              <a:rPr lang="es-ES" sz="1600" dirty="0" smtClean="0"/>
              <a:t>Nora </a:t>
            </a:r>
            <a:r>
              <a:rPr lang="es-ES" sz="1600" dirty="0"/>
              <a:t>D. </a:t>
            </a:r>
            <a:r>
              <a:rPr lang="es-ES" sz="1600" dirty="0" err="1"/>
              <a:t>Volkow</a:t>
            </a:r>
            <a:endParaRPr lang="es-ES" sz="1600" dirty="0"/>
          </a:p>
          <a:p>
            <a:pPr marL="0" indent="0">
              <a:buNone/>
            </a:pPr>
            <a:r>
              <a:rPr lang="en-US" sz="1600" b="1" dirty="0" smtClean="0">
                <a:solidFill>
                  <a:srgbClr val="002060"/>
                </a:solidFill>
              </a:rPr>
              <a:t>	“</a:t>
            </a:r>
            <a:r>
              <a:rPr lang="es-ES" sz="1600" dirty="0"/>
              <a:t>La hipótesis </a:t>
            </a:r>
            <a:r>
              <a:rPr lang="es-ES" sz="1600" dirty="0" err="1"/>
              <a:t>dopaminérgica</a:t>
            </a:r>
            <a:r>
              <a:rPr lang="es-ES" sz="1600" dirty="0"/>
              <a:t> del TDAH fue propuesta hace décadas [...] </a:t>
            </a:r>
            <a:r>
              <a:rPr lang="es-ES" sz="1600" dirty="0" smtClean="0"/>
              <a:t>	sorprendentemente</a:t>
            </a:r>
            <a:r>
              <a:rPr lang="es-ES" sz="1600" dirty="0"/>
              <a:t>, aún no está claro y se debate intensamente si la actividad </a:t>
            </a:r>
            <a:r>
              <a:rPr lang="es-ES" sz="1600" dirty="0" smtClean="0"/>
              <a:t>	</a:t>
            </a:r>
            <a:r>
              <a:rPr lang="es-ES" sz="1600" dirty="0" err="1" smtClean="0"/>
              <a:t>dopaminérgica</a:t>
            </a:r>
            <a:r>
              <a:rPr lang="es-ES" sz="1600" dirty="0" smtClean="0"/>
              <a:t> </a:t>
            </a:r>
            <a:r>
              <a:rPr lang="es-ES" sz="1600" dirty="0"/>
              <a:t>está aumentada o disminuida en individuos con TDAH</a:t>
            </a:r>
            <a:r>
              <a:rPr lang="es-ES" sz="1600" dirty="0" smtClean="0"/>
              <a:t>”</a:t>
            </a:r>
          </a:p>
          <a:p>
            <a:pPr marL="0" indent="0">
              <a:buNone/>
            </a:pPr>
            <a:r>
              <a:rPr lang="es-ES" altLang="es-ES" sz="1600" dirty="0" smtClean="0">
                <a:solidFill>
                  <a:srgbClr val="002060"/>
                </a:solidFill>
              </a:rPr>
              <a:t>Samuel </a:t>
            </a:r>
            <a:r>
              <a:rPr lang="es-ES" altLang="es-ES" sz="1600" dirty="0" err="1" smtClean="0">
                <a:solidFill>
                  <a:srgbClr val="002060"/>
                </a:solidFill>
              </a:rPr>
              <a:t>Cortese</a:t>
            </a:r>
            <a:r>
              <a:rPr lang="es-ES" altLang="es-ES" sz="1600" dirty="0" smtClean="0">
                <a:solidFill>
                  <a:srgbClr val="002060"/>
                </a:solidFill>
              </a:rPr>
              <a:t>, neuropsiquiatra infantil</a:t>
            </a:r>
          </a:p>
          <a:p>
            <a:pPr marL="0" indent="0">
              <a:buNone/>
            </a:pPr>
            <a:r>
              <a:rPr lang="es-ES" altLang="es-ES" sz="1600" dirty="0">
                <a:solidFill>
                  <a:srgbClr val="002060"/>
                </a:solidFill>
              </a:rPr>
              <a:t>	</a:t>
            </a:r>
            <a:r>
              <a:rPr lang="es-ES" altLang="es-ES" sz="1600" dirty="0" smtClean="0">
                <a:solidFill>
                  <a:srgbClr val="002060"/>
                </a:solidFill>
              </a:rPr>
              <a:t>“En resumen, la investigación actual indica que alteraciones en un sistema  	neurotransmisor único difícilmente explican la complejidad neurobiológica del 	TDAH.”</a:t>
            </a:r>
            <a:endParaRPr lang="en-US" altLang="es-ES" sz="1600" dirty="0">
              <a:solidFill>
                <a:srgbClr val="002060"/>
              </a:solidFill>
            </a:endParaRPr>
          </a:p>
          <a:p>
            <a:pPr marL="0" indent="0">
              <a:buNone/>
            </a:pPr>
            <a:r>
              <a:rPr lang="es-ES" sz="1600" dirty="0" smtClean="0"/>
              <a:t>Anomalías genéticas (alelos o variantes del gen DRD4): inespecíficas</a:t>
            </a:r>
          </a:p>
          <a:p>
            <a:pPr marL="0" indent="0">
              <a:buNone/>
            </a:pPr>
            <a:r>
              <a:rPr lang="es-ES" sz="2000" dirty="0"/>
              <a:t>	</a:t>
            </a:r>
            <a:r>
              <a:rPr lang="es-ES" sz="1600" dirty="0" smtClean="0"/>
              <a:t>“Cada vez muestras más largas y más largas de pacientes para demostrar 	efectos moleculares más pequeños y más pequeños” </a:t>
            </a:r>
            <a:endParaRPr lang="es-ES" sz="1600" dirty="0"/>
          </a:p>
          <a:p>
            <a:pPr>
              <a:buFontTx/>
              <a:buNone/>
            </a:pPr>
            <a:r>
              <a:rPr lang="en-US" sz="1400" dirty="0" smtClean="0"/>
              <a:t>		</a:t>
            </a:r>
            <a:r>
              <a:rPr lang="en-US" sz="1400" dirty="0" smtClean="0">
                <a:sym typeface="Wingdings" panose="05000000000000000000" pitchFamily="2" charset="2"/>
              </a:rPr>
              <a:t> </a:t>
            </a:r>
            <a:r>
              <a:rPr lang="en-US" sz="1400" dirty="0" err="1" smtClean="0"/>
              <a:t>Sonuga-Barke</a:t>
            </a:r>
            <a:r>
              <a:rPr lang="en-US" sz="1400" dirty="0"/>
              <a:t>, E. J. (2010). Editorial: 'It's the environment stupid!' On epigenetics, </a:t>
            </a:r>
            <a:r>
              <a:rPr lang="en-US" sz="1400" dirty="0" smtClean="0"/>
              <a:t>	programming and </a:t>
            </a:r>
            <a:r>
              <a:rPr lang="en-US" sz="1400" dirty="0"/>
              <a:t>plasticity in child mental health. </a:t>
            </a:r>
            <a:r>
              <a:rPr lang="en-US" sz="1400" i="1" dirty="0"/>
              <a:t>Journal of Child Psychology and </a:t>
            </a:r>
            <a:r>
              <a:rPr lang="en-US" sz="1400" i="1" dirty="0" smtClean="0"/>
              <a:t>	Psychiatry</a:t>
            </a:r>
            <a:r>
              <a:rPr lang="en-US" sz="1400" i="1" dirty="0"/>
              <a:t>, </a:t>
            </a:r>
            <a:r>
              <a:rPr lang="en-US" sz="1400" i="1" dirty="0" smtClean="0"/>
              <a:t>51</a:t>
            </a:r>
            <a:r>
              <a:rPr lang="en-US" sz="1400" dirty="0" smtClean="0"/>
              <a:t>, </a:t>
            </a:r>
            <a:r>
              <a:rPr lang="en-US" sz="1400" dirty="0"/>
              <a:t>113-115.</a:t>
            </a:r>
            <a:endParaRPr lang="es-ES" sz="1400" dirty="0"/>
          </a:p>
        </p:txBody>
      </p:sp>
      <p:cxnSp>
        <p:nvCxnSpPr>
          <p:cNvPr id="5" name="4 Conector angular"/>
          <p:cNvCxnSpPr/>
          <p:nvPr/>
        </p:nvCxnSpPr>
        <p:spPr>
          <a:xfrm>
            <a:off x="6228184" y="6128479"/>
            <a:ext cx="2088232" cy="21602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El 86% de los TDAH no tiene el gen TDAH</a:t>
            </a:r>
            <a:endParaRPr lang="es-ES" sz="2800" dirty="0"/>
          </a:p>
        </p:txBody>
      </p:sp>
      <p:sp>
        <p:nvSpPr>
          <p:cNvPr id="3" name="2 Marcador de contenido"/>
          <p:cNvSpPr>
            <a:spLocks noGrp="1"/>
          </p:cNvSpPr>
          <p:nvPr>
            <p:ph idx="1"/>
          </p:nvPr>
        </p:nvSpPr>
        <p:spPr/>
        <p:txBody>
          <a:bodyPr>
            <a:normAutofit fontScale="85000" lnSpcReduction="20000"/>
          </a:bodyPr>
          <a:lstStyle/>
          <a:p>
            <a:pPr fontAlgn="base"/>
            <a:r>
              <a:rPr lang="es-ES" sz="2400" dirty="0" smtClean="0"/>
              <a:t>Williams et </a:t>
            </a:r>
            <a:r>
              <a:rPr lang="es-ES" sz="2400" dirty="0"/>
              <a:t>al. (2010). </a:t>
            </a:r>
            <a:r>
              <a:rPr lang="es-ES" sz="2400" dirty="0" err="1"/>
              <a:t>Rare</a:t>
            </a:r>
            <a:r>
              <a:rPr lang="es-ES" sz="2400" dirty="0"/>
              <a:t> </a:t>
            </a:r>
            <a:r>
              <a:rPr lang="es-ES" sz="2400" dirty="0" err="1"/>
              <a:t>chromosomal</a:t>
            </a:r>
            <a:r>
              <a:rPr lang="es-ES" sz="2400" dirty="0"/>
              <a:t> </a:t>
            </a:r>
            <a:r>
              <a:rPr lang="es-ES" sz="2400" dirty="0" err="1"/>
              <a:t>deletions</a:t>
            </a:r>
            <a:r>
              <a:rPr lang="es-ES" sz="2400" dirty="0"/>
              <a:t> and </a:t>
            </a:r>
            <a:r>
              <a:rPr lang="es-ES" sz="2400" dirty="0" err="1"/>
              <a:t>duplications</a:t>
            </a:r>
            <a:r>
              <a:rPr lang="es-ES" sz="2400" dirty="0"/>
              <a:t> in </a:t>
            </a:r>
            <a:r>
              <a:rPr lang="es-ES" sz="2400" dirty="0" err="1"/>
              <a:t>attention-deficit</a:t>
            </a:r>
            <a:r>
              <a:rPr lang="es-ES" sz="2400" dirty="0"/>
              <a:t> </a:t>
            </a:r>
            <a:r>
              <a:rPr lang="es-ES" sz="2400" dirty="0" err="1"/>
              <a:t>hyperactivity</a:t>
            </a:r>
            <a:r>
              <a:rPr lang="es-ES" sz="2400" dirty="0"/>
              <a:t> </a:t>
            </a:r>
            <a:r>
              <a:rPr lang="es-ES" sz="2400" dirty="0" err="1"/>
              <a:t>disorder</a:t>
            </a:r>
            <a:r>
              <a:rPr lang="es-ES" sz="2400" dirty="0"/>
              <a:t>: a </a:t>
            </a:r>
            <a:r>
              <a:rPr lang="es-ES" sz="2400" dirty="0" err="1"/>
              <a:t>genome-wide</a:t>
            </a:r>
            <a:r>
              <a:rPr lang="es-ES" sz="2400" dirty="0"/>
              <a:t> </a:t>
            </a:r>
            <a:r>
              <a:rPr lang="es-ES" sz="2400" dirty="0" err="1"/>
              <a:t>analysis</a:t>
            </a:r>
            <a:r>
              <a:rPr lang="es-ES" sz="2400" dirty="0"/>
              <a:t>. </a:t>
            </a:r>
            <a:r>
              <a:rPr lang="es-ES" sz="2400" i="1" dirty="0" err="1"/>
              <a:t>Lancet</a:t>
            </a:r>
            <a:r>
              <a:rPr lang="es-ES" sz="2400" i="1" dirty="0"/>
              <a:t>, </a:t>
            </a:r>
            <a:r>
              <a:rPr lang="es-ES" sz="2400" i="1" dirty="0" smtClean="0"/>
              <a:t>376</a:t>
            </a:r>
            <a:r>
              <a:rPr lang="es-ES" sz="2400" dirty="0" smtClean="0"/>
              <a:t>, </a:t>
            </a:r>
            <a:r>
              <a:rPr lang="es-ES" sz="2400" dirty="0"/>
              <a:t>1401–1408.</a:t>
            </a:r>
            <a:endParaRPr lang="es-ES" sz="2400" i="1" dirty="0"/>
          </a:p>
          <a:p>
            <a:pPr fontAlgn="base"/>
            <a:endParaRPr lang="es-ES" i="1" dirty="0"/>
          </a:p>
          <a:p>
            <a:pPr fontAlgn="base"/>
            <a:r>
              <a:rPr lang="es-ES" sz="2600" i="1" dirty="0"/>
              <a:t>Compara 366 </a:t>
            </a:r>
            <a:r>
              <a:rPr lang="es-ES" sz="2600" i="1" dirty="0" err="1"/>
              <a:t>tdah</a:t>
            </a:r>
            <a:r>
              <a:rPr lang="es-ES" sz="2600" i="1" dirty="0"/>
              <a:t> con 1047 </a:t>
            </a:r>
            <a:r>
              <a:rPr lang="es-ES" sz="2600" i="1" dirty="0" smtClean="0"/>
              <a:t>no-</a:t>
            </a:r>
            <a:r>
              <a:rPr lang="es-ES" sz="2600" i="1" dirty="0" err="1" smtClean="0"/>
              <a:t>tdah</a:t>
            </a:r>
            <a:endParaRPr lang="es-ES" sz="2600" i="1" dirty="0" smtClean="0"/>
          </a:p>
          <a:p>
            <a:pPr fontAlgn="base"/>
            <a:endParaRPr lang="es-ES" sz="2600" i="1" dirty="0"/>
          </a:p>
          <a:p>
            <a:pPr fontAlgn="base"/>
            <a:r>
              <a:rPr lang="es-ES" sz="2600" i="1" dirty="0"/>
              <a:t>13.95% </a:t>
            </a:r>
            <a:r>
              <a:rPr lang="es-ES" sz="2600" i="1" dirty="0" err="1"/>
              <a:t>tdah</a:t>
            </a:r>
            <a:r>
              <a:rPr lang="es-ES" sz="2600" i="1" dirty="0"/>
              <a:t> (n=51) tienen </a:t>
            </a:r>
            <a:r>
              <a:rPr lang="es-ES" sz="2600" i="1" dirty="0" smtClean="0"/>
              <a:t>variaciones comparados </a:t>
            </a:r>
            <a:r>
              <a:rPr lang="es-ES" sz="2600" i="1" dirty="0"/>
              <a:t>con  </a:t>
            </a:r>
            <a:r>
              <a:rPr lang="es-ES" sz="2600" i="1" dirty="0" smtClean="0"/>
              <a:t>  7.4</a:t>
            </a:r>
            <a:r>
              <a:rPr lang="es-ES" sz="2600" i="1" dirty="0"/>
              <a:t>%  (n=78) de los no-</a:t>
            </a:r>
            <a:r>
              <a:rPr lang="es-ES" sz="2600" i="1" dirty="0" err="1"/>
              <a:t>tdah</a:t>
            </a:r>
            <a:r>
              <a:rPr lang="es-ES" sz="2600" i="1" dirty="0"/>
              <a:t>. </a:t>
            </a:r>
            <a:endParaRPr lang="es-ES" sz="2600" i="1" dirty="0" smtClean="0"/>
          </a:p>
          <a:p>
            <a:pPr marL="0" indent="0" fontAlgn="base">
              <a:buNone/>
            </a:pPr>
            <a:endParaRPr lang="es-ES" sz="2600" i="1" dirty="0" smtClean="0"/>
          </a:p>
          <a:p>
            <a:pPr fontAlgn="base"/>
            <a:r>
              <a:rPr lang="es-ES" sz="2600" i="1" dirty="0" smtClean="0"/>
              <a:t>Es </a:t>
            </a:r>
            <a:r>
              <a:rPr lang="es-ES" sz="2600" i="1" dirty="0"/>
              <a:t>decir la inmensa </a:t>
            </a:r>
            <a:r>
              <a:rPr lang="es-ES" sz="2600" i="1" dirty="0" smtClean="0"/>
              <a:t>mayoría </a:t>
            </a:r>
            <a:r>
              <a:rPr lang="es-ES" sz="2600" i="1" dirty="0"/>
              <a:t>(86</a:t>
            </a:r>
            <a:r>
              <a:rPr lang="es-ES" sz="2600" i="1" dirty="0" smtClean="0"/>
              <a:t>%) </a:t>
            </a:r>
            <a:r>
              <a:rPr lang="es-ES" sz="2600" i="1" dirty="0"/>
              <a:t>no tiene el “</a:t>
            </a:r>
            <a:r>
              <a:rPr lang="es-ES" sz="2600" i="1" dirty="0" smtClean="0"/>
              <a:t>gen </a:t>
            </a:r>
            <a:r>
              <a:rPr lang="es-ES" sz="2600" i="1" dirty="0" err="1" smtClean="0"/>
              <a:t>tdah</a:t>
            </a:r>
            <a:r>
              <a:rPr lang="es-ES" sz="2600" i="1" dirty="0" smtClean="0"/>
              <a:t>” </a:t>
            </a:r>
            <a:r>
              <a:rPr lang="es-ES" sz="2600" i="1" dirty="0"/>
              <a:t>y </a:t>
            </a:r>
            <a:r>
              <a:rPr lang="es-ES" sz="2600" i="1" dirty="0" smtClean="0"/>
              <a:t>algunos </a:t>
            </a:r>
            <a:r>
              <a:rPr lang="es-ES" sz="2600" i="1" dirty="0"/>
              <a:t>no-</a:t>
            </a:r>
            <a:r>
              <a:rPr lang="es-ES" sz="2600" i="1" dirty="0" err="1"/>
              <a:t>tdah</a:t>
            </a:r>
            <a:r>
              <a:rPr lang="es-ES" sz="2600" i="1" dirty="0"/>
              <a:t> lo tienen</a:t>
            </a:r>
            <a:endParaRPr lang="es-ES" sz="2600" dirty="0"/>
          </a:p>
        </p:txBody>
      </p:sp>
    </p:spTree>
    <p:extLst>
      <p:ext uri="{BB962C8B-B14F-4D97-AF65-F5344CB8AC3E}">
        <p14:creationId xmlns:p14="http://schemas.microsoft.com/office/powerpoint/2010/main" val="85376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Lo que todo médico debe saber</a:t>
            </a:r>
            <a:endParaRPr lang="es-ES" dirty="0"/>
          </a:p>
        </p:txBody>
      </p:sp>
      <p:sp>
        <p:nvSpPr>
          <p:cNvPr id="3" name="2 Marcador de contenido"/>
          <p:cNvSpPr>
            <a:spLocks noGrp="1"/>
          </p:cNvSpPr>
          <p:nvPr>
            <p:ph idx="1"/>
          </p:nvPr>
        </p:nvSpPr>
        <p:spPr/>
        <p:txBody>
          <a:bodyPr>
            <a:normAutofit lnSpcReduction="10000"/>
          </a:bodyPr>
          <a:lstStyle/>
          <a:p>
            <a:pPr marL="0" indent="0">
              <a:buNone/>
            </a:pPr>
            <a:r>
              <a:rPr lang="es-ES" sz="1400" dirty="0" err="1" smtClean="0"/>
              <a:t>Cortese</a:t>
            </a:r>
            <a:r>
              <a:rPr lang="es-ES" sz="1400" dirty="0" smtClean="0"/>
              <a:t>, S. (2012). </a:t>
            </a:r>
            <a:r>
              <a:rPr lang="en-US" sz="1400" dirty="0"/>
              <a:t>The neurobiology and genetics of </a:t>
            </a:r>
            <a:r>
              <a:rPr lang="en-US" sz="1400" dirty="0" smtClean="0"/>
              <a:t>Attention-Deficit/Hyperactivity </a:t>
            </a:r>
            <a:r>
              <a:rPr lang="en-US" sz="1400" dirty="0"/>
              <a:t>Disorder (ADHD): what </a:t>
            </a:r>
            <a:r>
              <a:rPr lang="en-US" sz="1400" dirty="0" smtClean="0"/>
              <a:t>every </a:t>
            </a:r>
            <a:r>
              <a:rPr lang="en-US" sz="1400" dirty="0"/>
              <a:t>clinician </a:t>
            </a:r>
            <a:r>
              <a:rPr lang="en-US" sz="1400" dirty="0" smtClean="0"/>
              <a:t>should know. </a:t>
            </a:r>
            <a:r>
              <a:rPr lang="nl-NL" sz="1400" i="1" dirty="0" smtClean="0"/>
              <a:t>European Journal of Paediatric Neurology, 16</a:t>
            </a:r>
            <a:r>
              <a:rPr lang="nl-NL" sz="1400" dirty="0" smtClean="0"/>
              <a:t>, 422-433</a:t>
            </a:r>
            <a:r>
              <a:rPr lang="nl-NL" sz="1400" dirty="0"/>
              <a:t>.</a:t>
            </a:r>
          </a:p>
          <a:p>
            <a:pPr marL="0" indent="0">
              <a:buNone/>
            </a:pPr>
            <a:endParaRPr lang="es-ES" sz="1400" dirty="0" smtClean="0"/>
          </a:p>
          <a:p>
            <a:pPr marL="0" indent="0">
              <a:buNone/>
            </a:pPr>
            <a:r>
              <a:rPr lang="es-ES" sz="1400" dirty="0" smtClean="0"/>
              <a:t>Después de revisar lo que se sabe en </a:t>
            </a:r>
            <a:r>
              <a:rPr lang="es-ES" sz="1400" dirty="0" err="1" smtClean="0"/>
              <a:t>neuroimagen</a:t>
            </a:r>
            <a:r>
              <a:rPr lang="es-ES" sz="1400" dirty="0" smtClean="0"/>
              <a:t>, neuroquímica y genética con miras a ofrecer algo, esta es la conclusión: </a:t>
            </a:r>
          </a:p>
          <a:p>
            <a:pPr marL="0" indent="0">
              <a:buNone/>
            </a:pPr>
            <a:endParaRPr lang="es-ES" sz="1400" dirty="0"/>
          </a:p>
          <a:p>
            <a:pPr marL="0" indent="0">
              <a:buNone/>
            </a:pPr>
            <a:r>
              <a:rPr lang="es-ES" sz="1400" dirty="0"/>
              <a:t>“</a:t>
            </a:r>
            <a:r>
              <a:rPr lang="es-ES" sz="1400" b="1" dirty="0"/>
              <a:t>Hasta aquí, los hallazgos de la investigación neurobiológica no tienen </a:t>
            </a:r>
            <a:r>
              <a:rPr lang="es-ES" sz="1400" b="1" dirty="0" smtClean="0"/>
              <a:t>aplicación </a:t>
            </a:r>
            <a:r>
              <a:rPr lang="es-ES" sz="1400" b="1" dirty="0"/>
              <a:t>directa en la práctica clínica diaria</a:t>
            </a:r>
            <a:r>
              <a:rPr lang="es-ES" sz="1400" dirty="0"/>
              <a:t>. Es probable que la </a:t>
            </a:r>
            <a:r>
              <a:rPr lang="es-ES" sz="1400" dirty="0" smtClean="0"/>
              <a:t>investigación </a:t>
            </a:r>
            <a:r>
              <a:rPr lang="es-ES" sz="1400" dirty="0" err="1"/>
              <a:t>neurocientífica</a:t>
            </a:r>
            <a:r>
              <a:rPr lang="es-ES" sz="1400" dirty="0"/>
              <a:t> no proporcione un </a:t>
            </a:r>
            <a:r>
              <a:rPr lang="es-ES" sz="1400" dirty="0" err="1"/>
              <a:t>biomarcador</a:t>
            </a:r>
            <a:r>
              <a:rPr lang="es-ES" sz="1400" dirty="0"/>
              <a:t> único </a:t>
            </a:r>
            <a:r>
              <a:rPr lang="es-ES" sz="1400" dirty="0" smtClean="0"/>
              <a:t>“</a:t>
            </a:r>
            <a:r>
              <a:rPr lang="es-ES" sz="1400" dirty="0"/>
              <a:t>mágico” del TDAH.” Lo que se espera en su lugar es que “en un futuro </a:t>
            </a:r>
            <a:r>
              <a:rPr lang="es-ES" sz="1400" dirty="0" smtClean="0"/>
              <a:t>cercano </a:t>
            </a:r>
            <a:r>
              <a:rPr lang="es-ES" sz="1400" dirty="0"/>
              <a:t>complementará los procesos diagnósticos y contribuirá al </a:t>
            </a:r>
            <a:r>
              <a:rPr lang="es-ES" sz="1400" dirty="0" smtClean="0"/>
              <a:t>tratamiento </a:t>
            </a:r>
            <a:r>
              <a:rPr lang="es-ES" sz="1400" dirty="0"/>
              <a:t>efectivo a largo plazo de esta condición incapacitante.” </a:t>
            </a:r>
          </a:p>
          <a:p>
            <a:pPr marL="0" indent="0">
              <a:buNone/>
            </a:pPr>
            <a:endParaRPr lang="es-ES" sz="1400" dirty="0" smtClean="0"/>
          </a:p>
          <a:p>
            <a:pPr marL="0" indent="0">
              <a:buNone/>
            </a:pPr>
            <a:r>
              <a:rPr lang="es-ES" sz="2000" dirty="0" smtClean="0"/>
              <a:t>	Lo cierto es que nada hay específico que 	pueda y deba saber</a:t>
            </a:r>
            <a:endParaRPr lang="es-ES" sz="2000" dirty="0"/>
          </a:p>
        </p:txBody>
      </p:sp>
    </p:spTree>
    <p:extLst>
      <p:ext uri="{BB962C8B-B14F-4D97-AF65-F5344CB8AC3E}">
        <p14:creationId xmlns:p14="http://schemas.microsoft.com/office/powerpoint/2010/main" val="377053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48f1407f-8da6-4b1e-a486-b21646df337c"/>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3952</TotalTime>
  <Words>2301</Words>
  <Application>Microsoft Office PowerPoint</Application>
  <PresentationFormat>Presentación en pantalla (4:3)</PresentationFormat>
  <Paragraphs>303</Paragraphs>
  <Slides>43</Slides>
  <Notes>2</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Chincheta</vt:lpstr>
      <vt:lpstr>Asociación Española para Superdotados y con Talento </vt:lpstr>
      <vt:lpstr>¿Existe o no existe el TDAH?</vt:lpstr>
      <vt:lpstr>Empezando por el diagnóstico</vt:lpstr>
      <vt:lpstr>TOVA:Test of variables of attention</vt:lpstr>
      <vt:lpstr>Diagnóstico diferencial con base en movimientos sacádicos y parpadeos </vt:lpstr>
      <vt:lpstr>Considerable solapamiento entre niños TDAH y de “desarrollo típico” en pruebas neuropsicológicas</vt:lpstr>
      <vt:lpstr>Sin marcadores específicos de ningún tipo</vt:lpstr>
      <vt:lpstr>El 86% de los TDAH no tiene el gen TDAH</vt:lpstr>
      <vt:lpstr>Lo que todo médico debe saber</vt:lpstr>
      <vt:lpstr>El diagnóstico TDAH sirve sobre todo para legitimar la medicación</vt:lpstr>
      <vt:lpstr>Lo que llega al público y lo que debiera saber</vt:lpstr>
      <vt:lpstr>Lo que deben saber los padres acerca de la medicación</vt:lpstr>
      <vt:lpstr>Hasta aquí, un argumento negativo</vt:lpstr>
      <vt:lpstr>Las conductas TDAH  son características de los niños</vt:lpstr>
      <vt:lpstr>Funciones adaptativas:                           el argumento evolucionista              </vt:lpstr>
      <vt:lpstr>Nómadas de antes y de ahora:  cómo reaprovechar un argumento insostenible</vt:lpstr>
      <vt:lpstr>El problema está entre el asentamiento y el nomadismo de los tiempos que corren </vt:lpstr>
      <vt:lpstr>El TDAH existe como etiqueta (desafortunada) y discurso (interesado)</vt:lpstr>
      <vt:lpstr>TDAH: cosa de autocontrol que se aprende o todavía no se ha aprendido</vt:lpstr>
      <vt:lpstr>Aprender a esperar</vt:lpstr>
      <vt:lpstr>Presentación de PowerPoint</vt:lpstr>
      <vt:lpstr>Lo mejor que se puede hacer, sin necesidad de diagnóstico,  a nivel del problema</vt:lpstr>
      <vt:lpstr>Entrenamiento de padres  en uso de juegos comunes</vt:lpstr>
      <vt:lpstr>Entrenamiento de padres  en principios conductuales</vt:lpstr>
      <vt:lpstr>Intervenciones conductuales en el aula </vt:lpstr>
      <vt:lpstr>Ayudas centradas en el niño</vt:lpstr>
      <vt:lpstr>En conclusión </vt:lpstr>
      <vt:lpstr>Cómo se ha llegado a esto </vt:lpstr>
      <vt:lpstr>Caricatura aparecida en el British Medical Journal</vt:lpstr>
      <vt:lpstr>Presentación de PowerPoint</vt:lpstr>
      <vt:lpstr>La estrategia de marketing mostrada es reconocida por la industria </vt:lpstr>
      <vt:lpstr>Shire Pharmaceuticals financia</vt:lpstr>
      <vt:lpstr>Presentación de PowerPoint</vt:lpstr>
      <vt:lpstr>Presentación de Informe TDAH en España, PANDAH, 11/2013</vt:lpstr>
      <vt:lpstr>La federación FEAADAH</vt:lpstr>
      <vt:lpstr>Humanistas - Carabanchel</vt:lpstr>
      <vt:lpstr>Cómo volver a la normalidad</vt:lpstr>
      <vt:lpstr>Presentación de PowerPoint</vt:lpstr>
      <vt:lpstr>Presentación de PowerPoint</vt:lpstr>
      <vt:lpstr>Presentación de PowerPoint</vt:lpstr>
      <vt:lpstr>Y ahora vienen a por los adultos</vt:lpstr>
      <vt:lpstr>Con famosos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Asociación Española para Superdotados y con Talento</dc:title>
  <dc:creator>Marino</dc:creator>
  <cp:lastModifiedBy>Marino</cp:lastModifiedBy>
  <cp:revision>25</cp:revision>
  <cp:lastPrinted>2016-06-03T08:45:14Z</cp:lastPrinted>
  <dcterms:created xsi:type="dcterms:W3CDTF">2016-05-31T14:55:22Z</dcterms:created>
  <dcterms:modified xsi:type="dcterms:W3CDTF">2016-06-03T08:50:55Z</dcterms:modified>
</cp:coreProperties>
</file>